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ink/ink1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1"/>
  </p:notesMasterIdLst>
  <p:handoutMasterIdLst>
    <p:handoutMasterId r:id="rId72"/>
  </p:handoutMasterIdLst>
  <p:sldIdLst>
    <p:sldId id="316" r:id="rId2"/>
    <p:sldId id="318" r:id="rId3"/>
    <p:sldId id="319" r:id="rId4"/>
    <p:sldId id="320" r:id="rId5"/>
    <p:sldId id="321" r:id="rId6"/>
    <p:sldId id="322" r:id="rId7"/>
    <p:sldId id="390" r:id="rId8"/>
    <p:sldId id="391" r:id="rId9"/>
    <p:sldId id="393" r:id="rId10"/>
    <p:sldId id="394" r:id="rId11"/>
    <p:sldId id="395" r:id="rId12"/>
    <p:sldId id="397" r:id="rId13"/>
    <p:sldId id="399" r:id="rId14"/>
    <p:sldId id="444" r:id="rId15"/>
    <p:sldId id="400" r:id="rId16"/>
    <p:sldId id="398" r:id="rId17"/>
    <p:sldId id="396" r:id="rId18"/>
    <p:sldId id="401" r:id="rId19"/>
    <p:sldId id="402" r:id="rId20"/>
    <p:sldId id="403" r:id="rId21"/>
    <p:sldId id="326" r:id="rId22"/>
    <p:sldId id="404" r:id="rId23"/>
    <p:sldId id="329" r:id="rId24"/>
    <p:sldId id="405" r:id="rId25"/>
    <p:sldId id="407" r:id="rId26"/>
    <p:sldId id="406" r:id="rId27"/>
    <p:sldId id="408" r:id="rId28"/>
    <p:sldId id="409" r:id="rId29"/>
    <p:sldId id="442" r:id="rId30"/>
    <p:sldId id="447" r:id="rId31"/>
    <p:sldId id="410" r:id="rId32"/>
    <p:sldId id="411" r:id="rId33"/>
    <p:sldId id="412" r:id="rId34"/>
    <p:sldId id="413" r:id="rId35"/>
    <p:sldId id="428" r:id="rId36"/>
    <p:sldId id="415" r:id="rId37"/>
    <p:sldId id="448" r:id="rId38"/>
    <p:sldId id="449" r:id="rId39"/>
    <p:sldId id="416" r:id="rId40"/>
    <p:sldId id="417" r:id="rId41"/>
    <p:sldId id="418" r:id="rId42"/>
    <p:sldId id="420" r:id="rId43"/>
    <p:sldId id="419" r:id="rId44"/>
    <p:sldId id="423" r:id="rId45"/>
    <p:sldId id="430" r:id="rId46"/>
    <p:sldId id="422" r:id="rId47"/>
    <p:sldId id="450" r:id="rId48"/>
    <p:sldId id="332" r:id="rId49"/>
    <p:sldId id="424" r:id="rId50"/>
    <p:sldId id="427" r:id="rId51"/>
    <p:sldId id="445" r:id="rId52"/>
    <p:sldId id="426" r:id="rId53"/>
    <p:sldId id="425" r:id="rId54"/>
    <p:sldId id="429" r:id="rId55"/>
    <p:sldId id="349" r:id="rId56"/>
    <p:sldId id="350" r:id="rId57"/>
    <p:sldId id="351" r:id="rId58"/>
    <p:sldId id="352" r:id="rId59"/>
    <p:sldId id="431" r:id="rId60"/>
    <p:sldId id="433" r:id="rId61"/>
    <p:sldId id="432" r:id="rId62"/>
    <p:sldId id="434" r:id="rId63"/>
    <p:sldId id="353" r:id="rId64"/>
    <p:sldId id="441" r:id="rId65"/>
    <p:sldId id="435" r:id="rId66"/>
    <p:sldId id="438" r:id="rId67"/>
    <p:sldId id="439" r:id="rId68"/>
    <p:sldId id="437" r:id="rId69"/>
    <p:sldId id="451" r:id="rId70"/>
  </p:sldIdLst>
  <p:sldSz cx="12192000" cy="6858000"/>
  <p:notesSz cx="7099300" cy="10234613"/>
  <p:custDataLst>
    <p:tags r:id="rId73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57" autoAdjust="0"/>
    <p:restoredTop sz="89920" autoAdjust="0"/>
  </p:normalViewPr>
  <p:slideViewPr>
    <p:cSldViewPr snapToGrid="0">
      <p:cViewPr varScale="1">
        <p:scale>
          <a:sx n="80" d="100"/>
          <a:sy n="80" d="100"/>
        </p:scale>
        <p:origin x="81" y="56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66" y="108"/>
      </p:cViewPr>
      <p:guideLst/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76575" cy="512763"/>
          </a:xfrm>
          <a:prstGeom prst="rect">
            <a:avLst/>
          </a:prstGeom>
        </p:spPr>
        <p:txBody>
          <a:bodyPr vert="horz" lIns="91420" tIns="45709" rIns="91420" bIns="4570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41" y="3"/>
            <a:ext cx="3076575" cy="512763"/>
          </a:xfrm>
          <a:prstGeom prst="rect">
            <a:avLst/>
          </a:prstGeom>
        </p:spPr>
        <p:txBody>
          <a:bodyPr vert="horz" lIns="91420" tIns="45709" rIns="91420" bIns="45709" rtlCol="0"/>
          <a:lstStyle>
            <a:lvl1pPr algn="r">
              <a:defRPr sz="1200"/>
            </a:lvl1pPr>
          </a:lstStyle>
          <a:p>
            <a:fld id="{694DBC8F-209B-4C93-BC74-7916C09B1D54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3"/>
            <a:ext cx="3076575" cy="512763"/>
          </a:xfrm>
          <a:prstGeom prst="rect">
            <a:avLst/>
          </a:prstGeom>
        </p:spPr>
        <p:txBody>
          <a:bodyPr vert="horz" lIns="91420" tIns="45709" rIns="91420" bIns="4570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41" y="9721853"/>
            <a:ext cx="3076575" cy="512763"/>
          </a:xfrm>
          <a:prstGeom prst="rect">
            <a:avLst/>
          </a:prstGeom>
        </p:spPr>
        <p:txBody>
          <a:bodyPr vert="horz" lIns="91420" tIns="45709" rIns="91420" bIns="45709" rtlCol="0" anchor="b"/>
          <a:lstStyle>
            <a:lvl1pPr algn="r">
              <a:defRPr sz="1200"/>
            </a:lvl1pPr>
          </a:lstStyle>
          <a:p>
            <a:fld id="{B343A8D6-9F96-4618-A88A-5754869952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5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9T14:29:54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344 145 12128 0 0,'0'0'442'0'0,"0"0"-244"0"0,0 0 63 0 0,-9 7 647 0 0,-26 46-1156 0 0,-27 51-137 0 0,7-15 753 0 0,43-74-96 0 0,2 1 1 0 0,0 0 0 0 0,1 0-1 0 0,0 1 1 0 0,2 0 0 0 0,-1 2-273 0 0,-9 76 452 0 0,15-63-714 0 0,1 1 1 0 0,2 0 0 0 0,1 0 0 0 0,1 0 0 0 0,2 0 0 0 0,5 15 261 0 0,-4-19 103 0 0,-1-11 59 0 0,1-1 0 0 0,0 0 0 0 0,2-1 0 0 0,0 1 0 0 0,1-1 0 0 0,0-1 0 0 0,1 1 0 0 0,1-2 0 0 0,0 1 1 0 0,12 10-163 0 0,6 9 163 0 0,42 52-83 0 0,-56-71-28 0 0,1-1 0 0 0,0 0 0 0 0,0-1 0 0 0,2-1 0 0 0,-1-1 0 0 0,2 0-1 0 0,-1-1 1 0 0,1-1 0 0 0,1-1 0 0 0,0-1 0 0 0,0 0 0 0 0,4-1-52 0 0,15 3 283 0 0,0-2-1 0 0,1-2 1 0 0,0-1-1 0 0,0-2 0 0 0,36-4-282 0 0,52-4 28 0 0,19-21-152 0 0,-127 20 122 0 0,0 0 0 0 0,0-2 0 0 0,-1 0 0 0 0,-1-1-1 0 0,1-1 1 0 0,0-1 2 0 0,162-122 223 0 0,-179 133-218 0 0,19-18 7 0 0,-1 0 1 0 0,-1-1-1 0 0,0 0 0 0 0,-2-2 0 0 0,9-14-12 0 0,-11 12-12 0 0,-2-1-1 0 0,0 0 0 0 0,-2-1 0 0 0,-1-1 0 0 0,1-6 13 0 0,30-129 0 0 0,-38 148-15 0 0,-1-1 0 0 0,-1 0 0 0 0,0 0-1 0 0,0 0 1 0 0,-2 1 0 0 0,0-1-1 0 0,0 0 1 0 0,-2 0 0 0 0,0 1 0 0 0,0-1-1 0 0,-1 1 1 0 0,-1 0 0 0 0,0 0-1 0 0,-1 1 1 0 0,-5-9 15 0 0,-8-11 4 0 0,12 19-77 0 0,0 1 0 0 0,-1-1 0 0 0,-1 2 0 0 0,0-1 0 0 0,-1 1 0 0 0,0 1 0 0 0,-7-7 73 0 0,-75-56-269 0 0,62 52 259 0 0,-1 1 0 0 0,-1 2 0 0 0,-1 1 0 0 0,0 1 0 0 0,-1 2 0 0 0,-4 0 10 0 0,-58-15 73 0 0,-94-17 399 0 0,5 44-274 0 0,77 3-252 0 0,67 3 117 0 0,-1 1 0 0 0,1 2-1 0 0,0 2 1 0 0,-20 8-63 0 0,-138 42-35 0 0,164-48-87 0 0,24-8 136 0 0,0 0-1 0 0,0 1 1 0 0,0 0-1 0 0,1 1 1 0 0,-1 0 0 0 0,1 0-1 0 0,0 1 1 0 0,0 1-1 0 0,1 0 1 0 0,-1 0-1 0 0,1 1 1 0 0,0 0 0 0 0,1 0-1 0 0,0 1 1 0 0,-2 3-14 0 0,0 1-70 0 0,0 3 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9938"/>
            <a:ext cx="68167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1444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721109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7" y="9721109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1E7D97A6-0F4A-495E-8CF1-7AC27B20E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96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D54E10-2633-462E-885C-8935CA842FD6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002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41027A-F5C5-49B6-8402-C465B0DC5B28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17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2455EF-8885-4AD9-9B44-F71F38A9AB0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44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A3D173-ED7F-4CBB-826E-32465083065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35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F2D9F3-6498-4DEA-9BAD-1A82C142CEC9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154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262670-AF18-46B2-8C6C-3BFB7253D06E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93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84AF07-2E9C-430C-9F26-639EA81A7293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591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F2D9F3-6498-4DEA-9BAD-1A82C142CEC9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87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160765-5B01-4B4D-B73F-D2967CB446C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53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94488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9D96D-26C0-43EC-B9D3-24993915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03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185" y="1052513"/>
            <a:ext cx="5801783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167" y="1052513"/>
            <a:ext cx="5803900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8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65" y="0"/>
            <a:ext cx="11065561" cy="908050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65" y="1073295"/>
            <a:ext cx="9433048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405000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5632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1" y="1052513"/>
            <a:ext cx="9649073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536" y="188641"/>
            <a:ext cx="156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noProof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55786562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0DE49-4246-4011-B964-D654E5D2EC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0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79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7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F11B8-A34A-4C5B-A5FD-CF5C34B1A0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4025973533"/>
      </p:ext>
    </p:extLst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655630344"/>
      </p:ext>
    </p:extLst>
  </p:cSld>
  <p:clrMapOvr>
    <a:masterClrMapping/>
  </p:clrMapOvr>
  <p:transition/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36" y="0"/>
            <a:ext cx="1171363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5" y="1052513"/>
            <a:ext cx="10105288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77086" y="6597650"/>
            <a:ext cx="814916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0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>
          <a:solidFill>
            <a:srgbClr val="0099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3429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2pPr>
      <a:lvl3pPr marL="6858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1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6.png"/><Relationship Id="rId5" Type="http://schemas.openxmlformats.org/officeDocument/2006/relationships/tags" Target="../tags/tag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80.png"/><Relationship Id="rId4" Type="http://schemas.openxmlformats.org/officeDocument/2006/relationships/tags" Target="../tags/tag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00.png"/><Relationship Id="rId5" Type="http://schemas.openxmlformats.org/officeDocument/2006/relationships/tags" Target="../tags/tag14.xml"/><Relationship Id="rId4" Type="http://schemas.openxmlformats.org/officeDocument/2006/relationships/image" Target="../media/image6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slideLayout" Target="../slideLayouts/slideLayout2.xml"/><Relationship Id="rId7" Type="http://schemas.openxmlformats.org/officeDocument/2006/relationships/tags" Target="../tags/tag1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8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10.png"/><Relationship Id="rId4" Type="http://schemas.openxmlformats.org/officeDocument/2006/relationships/image" Target="../media/image81.png"/><Relationship Id="rId9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Relationship Id="rId6" Type="http://schemas.openxmlformats.org/officeDocument/2006/relationships/image" Target="../media/image1110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4"/>
          <p:cNvSpPr>
            <a:spLocks noGrp="1"/>
          </p:cNvSpPr>
          <p:nvPr>
            <p:ph type="ctrTitle"/>
          </p:nvPr>
        </p:nvSpPr>
        <p:spPr>
          <a:xfrm>
            <a:off x="534416" y="826310"/>
            <a:ext cx="7126224" cy="1470025"/>
          </a:xfrm>
        </p:spPr>
        <p:txBody>
          <a:bodyPr/>
          <a:lstStyle/>
          <a:p>
            <a:r>
              <a:rPr lang="fr-CH" dirty="0"/>
              <a:t>Model </a:t>
            </a:r>
            <a:r>
              <a:rPr lang="fr-CH" dirty="0" err="1"/>
              <a:t>Fitting</a:t>
            </a:r>
            <a:br>
              <a:rPr lang="fr-CH" dirty="0"/>
            </a:br>
            <a:r>
              <a:rPr lang="fr-CH" dirty="0"/>
              <a:t>Part 1</a:t>
            </a:r>
          </a:p>
        </p:txBody>
      </p:sp>
      <p:sp>
        <p:nvSpPr>
          <p:cNvPr id="2051" name="Subtitle 5"/>
          <p:cNvSpPr>
            <a:spLocks noGrp="1"/>
          </p:cNvSpPr>
          <p:nvPr>
            <p:ph type="subTitle" idx="1"/>
          </p:nvPr>
        </p:nvSpPr>
        <p:spPr>
          <a:xfrm>
            <a:off x="2809875" y="5857876"/>
            <a:ext cx="6400800" cy="1357313"/>
          </a:xfrm>
        </p:spPr>
        <p:txBody>
          <a:bodyPr/>
          <a:lstStyle/>
          <a:p>
            <a:r>
              <a:rPr lang="fr-CH" dirty="0"/>
              <a:t>Jean-Yves Le Boudec</a:t>
            </a:r>
          </a:p>
          <a:p>
            <a:r>
              <a:rPr lang="en-CA" dirty="0"/>
              <a:t>2</a:t>
            </a:r>
            <a:r>
              <a:rPr lang="fr-CH" dirty="0"/>
              <a:t>021</a:t>
            </a:r>
          </a:p>
        </p:txBody>
      </p:sp>
      <p:sp>
        <p:nvSpPr>
          <p:cNvPr id="205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507D819-4A3A-442D-9A4D-A6833A58011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1063" y="857251"/>
            <a:ext cx="66675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29">
            <a:extLst>
              <a:ext uri="{FF2B5EF4-FFF2-40B4-BE49-F238E27FC236}">
                <a16:creationId xmlns:a16="http://schemas.microsoft.com/office/drawing/2014/main" id="{9222CC2C-83B2-4780-A7EB-CDAE77E71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41" y="522986"/>
            <a:ext cx="1963343" cy="7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7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signal processing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noise</m:t>
                    </m:r>
                  </m:oMath>
                </a14:m>
                <a:r>
                  <a:rPr lang="en-US" dirty="0"/>
                  <a:t> and a </a:t>
                </a:r>
                <a:r>
                  <a:rPr lang="en-US" i="1" dirty="0">
                    <a:solidFill>
                      <a:srgbClr val="FF0000"/>
                    </a:solidFill>
                  </a:rPr>
                  <a:t>score function,</a:t>
                </a:r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/>
                  <a:t> that minimizes the score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Classical scores</a:t>
                </a:r>
              </a:p>
              <a:p>
                <a:pPr lvl="1"/>
                <a:r>
                  <a:rPr lang="en-US" dirty="0"/>
                  <a:t>Least Square: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score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nois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Weighted Least Square: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score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×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nois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score: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score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noise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Weighted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score: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score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noise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Which score should we use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output by a simulator, with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/>
                  <a:t>, which we want to estimate</a:t>
                </a:r>
              </a:p>
              <a:p>
                <a:endParaRPr lang="en-US" dirty="0"/>
              </a:p>
              <a:p>
                <a:r>
                  <a:rPr lang="en-US" dirty="0"/>
                  <a:t>This forces us to make some assumption about the </a:t>
                </a:r>
                <a:r>
                  <a:rPr lang="en-US" i="1" dirty="0">
                    <a:solidFill>
                      <a:srgbClr val="FF0000"/>
                    </a:solidFill>
                  </a:rPr>
                  <a:t>noise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term; for example, we could consider any one of the following models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iid</m:t>
                    </m:r>
                    <m:r>
                      <a:rPr lang="en-US" b="0" i="1" smtClean="0">
                        <a:latin typeface="Cambria Math"/>
                      </a:rPr>
                      <m:t>∼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iid</m:t>
                    </m:r>
                    <m:r>
                      <a:rPr lang="en-US" i="1">
                        <a:latin typeface="Cambria Math"/>
                      </a:rPr>
                      <m:t>∼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</a:rPr>
                      <m:t>(0,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func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,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a:rPr lang="en-US" b="0" i="0" smtClean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iid</m:t>
                    </m:r>
                    <m:r>
                      <a:rPr lang="en-US" i="1">
                        <a:latin typeface="Cambria Math"/>
                      </a:rPr>
                      <m:t>∼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</a:rPr>
                      <m:t>(0,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/>
                <a:endParaRPr lang="en-US" dirty="0"/>
              </a:p>
              <a:p>
                <a:pPr marL="52200"/>
                <a:r>
                  <a:rPr lang="en-US" dirty="0"/>
                  <a:t>For each of these models, the parameter is 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52200"/>
                <a:r>
                  <a:rPr lang="en-US" dirty="0"/>
                  <a:t>These three models are not equivalent.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08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a statistical model: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Principle: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/>
                  <a:t> that maximizes the pdf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also called likelihood,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data</a:t>
                </a:r>
              </a:p>
              <a:p>
                <a:r>
                  <a:rPr lang="en-US" dirty="0"/>
                  <a:t>This is a robust and consistent estimation method</a:t>
                </a:r>
              </a:p>
              <a:p>
                <a:pPr marL="342900" lvl="1" indent="-342900">
                  <a:buBlip>
                    <a:blip r:embed="rId2"/>
                  </a:buBlip>
                </a:pPr>
                <a:endParaRPr lang="en-US" dirty="0"/>
              </a:p>
              <a:p>
                <a:pPr lvl="1"/>
                <a:r>
                  <a:rPr lang="en-US" dirty="0"/>
                  <a:t>Example: model 1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 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iid</m:t>
                    </m:r>
                    <m:r>
                      <a:rPr lang="en-US" i="1">
                        <a:latin typeface="Cambria Math"/>
                      </a:rPr>
                      <m:t>∼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𝜋𝜎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𝐼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         (1)</m:t>
                      </m:r>
                    </m:oMath>
                  </m:oMathPara>
                </a14:m>
                <a:endParaRPr lang="en-US" dirty="0"/>
              </a:p>
              <a:p>
                <a:pPr marL="0" lvl="1"/>
                <a:r>
                  <a:rPr lang="en-US" dirty="0"/>
                  <a:t>	the problem is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that maximizes   (1)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83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Least Square Score = </a:t>
            </a:r>
            <a:r>
              <a:rPr lang="fr-FR" dirty="0" err="1"/>
              <a:t>Gaussian</a:t>
            </a:r>
            <a:r>
              <a:rPr lang="fr-FR" dirty="0"/>
              <a:t> </a:t>
            </a:r>
            <a:r>
              <a:rPr lang="fr-FR" dirty="0" err="1"/>
              <a:t>iid</a:t>
            </a:r>
            <a:r>
              <a:rPr lang="fr-FR" dirty="0"/>
              <a:t> Noise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model (</a:t>
            </a:r>
            <a:r>
              <a:rPr lang="en-US" dirty="0">
                <a:solidFill>
                  <a:srgbClr val="0000FF"/>
                </a:solidFill>
              </a:rPr>
              <a:t>homoscedasticity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i.e. the signal processing method with Least Squares score is the same as the statistical method with </a:t>
            </a:r>
            <a:r>
              <a:rPr lang="en-US" dirty="0" err="1"/>
              <a:t>iid</a:t>
            </a:r>
            <a:r>
              <a:rPr lang="en-US" dirty="0"/>
              <a:t> </a:t>
            </a:r>
            <a:r>
              <a:rPr lang="en-US" dirty="0" err="1"/>
              <a:t>gaussian</a:t>
            </a:r>
            <a:r>
              <a:rPr lang="en-US" dirty="0"/>
              <a:t> noise</a:t>
            </a:r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5C580AC-783D-4099-AC3F-B821B5E09D4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1" y="1600200"/>
            <a:ext cx="5395913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8C0FC6-EF9E-48CF-A5D3-779560874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173" y="2366728"/>
            <a:ext cx="7968343" cy="23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A2F1-16EB-4DD7-8A45-C9E00C71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</a:t>
            </a:r>
            <a:r>
              <a:rPr lang="en-CA" dirty="0"/>
              <a:t>r</a:t>
            </a:r>
            <a:r>
              <a:rPr lang="x-none" dirty="0"/>
              <a:t>o</a:t>
            </a:r>
            <a:r>
              <a:rPr lang="en-CA" dirty="0"/>
              <a:t>o</a:t>
            </a:r>
            <a:r>
              <a:rPr lang="x-none" dirty="0"/>
              <a:t>f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4B826-9DEB-4E4A-B5A7-27E0DEABFF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d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x-non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none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x-non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p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x-non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x-non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x-none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x-non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x-non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x-non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x-none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x-non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x-non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x-none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</m:oMath>
                  </m:oMathPara>
                </a14:m>
                <a:endParaRPr lang="x-non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non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x-non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x-non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func>
                            <m:func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non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func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x-non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𝑐𝑠𝑡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x-none" dirty="0"/>
              </a:p>
              <a:p>
                <a:r>
                  <a:rPr lang="x-none" dirty="0"/>
                  <a:t>For a given </a:t>
                </a:r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x-none" dirty="0"/>
                  <a:t>, log-likelihood is maximal when </a:t>
                </a:r>
                <a:endParaRPr lang="x-non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𝐼</m:t>
                      </m:r>
                      <m:func>
                        <m:func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non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func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x-non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x-none" dirty="0"/>
              </a:p>
              <a:p>
                <a:r>
                  <a:rPr lang="x-none" dirty="0"/>
                  <a:t>is minimal, which occurs when the </a:t>
                </a:r>
                <a:r>
                  <a:rPr lang="x-none" dirty="0" err="1"/>
                  <a:t>derivati</a:t>
                </a:r>
                <a:r>
                  <a:rPr lang="en-CA" dirty="0"/>
                  <a:t>v</a:t>
                </a:r>
                <a:r>
                  <a:rPr lang="x-none" dirty="0"/>
                  <a:t>e </a:t>
                </a:r>
                <a:r>
                  <a:rPr lang="en-CA" dirty="0"/>
                  <a:t>w</a:t>
                </a:r>
                <a:r>
                  <a:rPr lang="x-none" dirty="0"/>
                  <a:t>.</a:t>
                </a:r>
                <a:r>
                  <a:rPr lang="en-CA" dirty="0"/>
                  <a:t>r</a:t>
                </a:r>
                <a:r>
                  <a:rPr lang="x-none" dirty="0"/>
                  <a:t>. </a:t>
                </a:r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x-none" dirty="0"/>
                  <a:t> is 0, i.e. when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x-non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=0⇔</m:t>
                      </m:r>
                      <m:sSup>
                        <m:sSup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x-non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none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x-none" dirty="0"/>
              </a:p>
              <a:p>
                <a:r>
                  <a:rPr lang="x-none" dirty="0"/>
                  <a:t>For </a:t>
                </a:r>
                <a:r>
                  <a:rPr lang="en-CA" dirty="0" err="1"/>
                  <a:t>th</a:t>
                </a:r>
                <a:r>
                  <a:rPr lang="x-none" dirty="0" err="1"/>
                  <a:t>i</a:t>
                </a:r>
                <a:r>
                  <a:rPr lang="en-CA" dirty="0"/>
                  <a:t>s</a:t>
                </a:r>
                <a:r>
                  <a:rPr lang="x-none" dirty="0"/>
                  <a:t> </a:t>
                </a:r>
                <a:r>
                  <a:rPr lang="en-CA" dirty="0" err="1"/>
                  <a:t>val</a:t>
                </a:r>
                <a:r>
                  <a:rPr lang="x-none" dirty="0"/>
                  <a:t>u</a:t>
                </a:r>
                <a:r>
                  <a:rPr lang="en-CA" dirty="0"/>
                  <a:t>e</a:t>
                </a:r>
                <a:r>
                  <a:rPr lang="x-none" dirty="0"/>
                  <a:t> </a:t>
                </a:r>
                <a:r>
                  <a:rPr lang="en-CA" dirty="0"/>
                  <a:t>o</a:t>
                </a:r>
                <a:r>
                  <a:rPr lang="x-none" dirty="0"/>
                  <a:t>f </a:t>
                </a:r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x-none" dirty="0"/>
                  <a:t>, log likelihood is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𝐼</m:t>
                    </m:r>
                    <m:func>
                      <m:func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x-non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x-non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x-none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x-none" dirty="0"/>
                  <a:t> + constant and is </a:t>
                </a:r>
                <a:r>
                  <a:rPr lang="en-CA" dirty="0"/>
                  <a:t>ma</a:t>
                </a:r>
                <a:r>
                  <a:rPr lang="x-none" dirty="0" err="1"/>
                  <a:t>ximum</a:t>
                </a:r>
                <a:r>
                  <a:rPr lang="x-none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x-non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x-non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x-none" dirty="0"/>
                  <a:t> is minimum.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4B826-9DEB-4E4A-B5A7-27E0DEABFF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DA0E5-6D41-4FC5-949B-C73C40E849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1278-0717-4071-B59D-D7C02616D3F6}"/>
              </a:ext>
            </a:extLst>
          </p:cNvPr>
          <p:cNvSpPr txBox="1"/>
          <p:nvPr/>
        </p:nvSpPr>
        <p:spPr>
          <a:xfrm>
            <a:off x="8094448" y="1125547"/>
            <a:ext cx="1303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Li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CA" sz="2000" dirty="0">
                <a:solidFill>
                  <a:srgbClr val="FF0000"/>
                </a:solidFill>
                <a:latin typeface="+mj-lt"/>
              </a:rPr>
              <a:t>e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l</a:t>
            </a:r>
            <a:r>
              <a:rPr lang="en-CA" sz="2000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h</a:t>
            </a:r>
            <a:r>
              <a:rPr lang="en-CA" sz="2000" dirty="0">
                <a:solidFill>
                  <a:srgbClr val="FF0000"/>
                </a:solidFill>
                <a:latin typeface="+mj-lt"/>
              </a:rPr>
              <a:t>o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CA" sz="2000" dirty="0">
                <a:solidFill>
                  <a:srgbClr val="FF0000"/>
                </a:solidFill>
                <a:latin typeface="+mj-lt"/>
              </a:rPr>
              <a:t>d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 </a:t>
            </a:r>
            <a:endParaRPr lang="en-CA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34DAF-522C-4AF1-BF00-DFA225E9F42A}"/>
              </a:ext>
            </a:extLst>
          </p:cNvPr>
          <p:cNvSpPr txBox="1"/>
          <p:nvPr/>
        </p:nvSpPr>
        <p:spPr>
          <a:xfrm>
            <a:off x="9104244" y="2071975"/>
            <a:ext cx="1638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+mj-lt"/>
              </a:rPr>
              <a:t>L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og-l</a:t>
            </a:r>
            <a:r>
              <a:rPr lang="en-CA" sz="2000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CA" sz="2000" dirty="0">
                <a:solidFill>
                  <a:srgbClr val="FF0000"/>
                </a:solidFill>
                <a:latin typeface="+mj-lt"/>
              </a:rPr>
              <a:t>e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l</a:t>
            </a:r>
            <a:r>
              <a:rPr lang="en-CA" sz="2000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h</a:t>
            </a:r>
            <a:r>
              <a:rPr lang="en-CA" sz="2000" dirty="0">
                <a:solidFill>
                  <a:srgbClr val="FF0000"/>
                </a:solidFill>
                <a:latin typeface="+mj-lt"/>
              </a:rPr>
              <a:t>o</a:t>
            </a:r>
            <a:r>
              <a:rPr lang="x-none" sz="2000" dirty="0">
                <a:solidFill>
                  <a:srgbClr val="FF0000"/>
                </a:solidFill>
                <a:latin typeface="+mj-lt"/>
              </a:rPr>
              <a:t>o</a:t>
            </a:r>
            <a:r>
              <a:rPr lang="en-CA" sz="2000" dirty="0">
                <a:solidFill>
                  <a:srgbClr val="FF0000"/>
                </a:solidFill>
                <a:latin typeface="+mj-lt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0157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Example: model 1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 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iid</m:t>
                    </m:r>
                    <m:r>
                      <a:rPr lang="en-US" i="1">
                        <a:latin typeface="Cambria Math"/>
                      </a:rPr>
                      <m:t>∼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𝜋𝜎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𝐼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  <m:r>
                        <a:rPr lang="en-US" i="1">
                          <a:latin typeface="Cambria Math"/>
                        </a:rPr>
                        <m:t>      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the problem is 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𝜎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that maximizes   (1)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Thm</a:t>
                </a:r>
                <a:r>
                  <a:rPr lang="en-US" dirty="0"/>
                  <a:t> 3.3.1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</m:acc>
                        <m:r>
                          <a:rPr lang="en-US" b="0" i="0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argmi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𝛼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/>
              </a:p>
              <a:p>
                <a:pPr marL="0" lvl="1"/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lvl="1"/>
                <a:r>
                  <a:rPr lang="en-US" dirty="0"/>
                  <a:t>  </a:t>
                </a:r>
              </a:p>
              <a:p>
                <a:pPr marL="0" lvl="1"/>
                <a:endParaRPr lang="en-US" dirty="0"/>
              </a:p>
              <a:p>
                <a:pPr marL="0" lvl="1"/>
                <a:endParaRPr lang="en-US" dirty="0"/>
              </a:p>
              <a:p>
                <a:pPr marL="0"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8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residuals can help validate a fitting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849086"/>
                <a:ext cx="9433048" cy="5913809"/>
              </a:xfrm>
            </p:spPr>
            <p:txBody>
              <a:bodyPr/>
              <a:lstStyle/>
              <a:p>
                <a:r>
                  <a:rPr lang="en-US" dirty="0"/>
                  <a:t>Residuals  = estimate of noise terms (after estimation of parameter) – they should be consistent with the model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Model 1 appears not to fit, residuals have a variance that grows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model 3 appears OK; we should prefer it for fitting this data set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849086"/>
                <a:ext cx="9433048" cy="5913809"/>
              </a:xfrm>
              <a:blipFill>
                <a:blip r:embed="rId2"/>
                <a:stretch>
                  <a:fillRect l="-969" t="-825" r="-32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14500" y="1454849"/>
            <a:ext cx="8896350" cy="3936406"/>
            <a:chOff x="247650" y="2011680"/>
            <a:chExt cx="8896350" cy="3936406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182" b="24080"/>
            <a:stretch/>
          </p:blipFill>
          <p:spPr bwMode="auto">
            <a:xfrm>
              <a:off x="247650" y="2011680"/>
              <a:ext cx="8896350" cy="35890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74370" y="5266104"/>
                  <a:ext cx="3555460" cy="6819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Model 1: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𝑎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dirty="0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∼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𝑖𝑖𝑑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0,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70" y="5266104"/>
                  <a:ext cx="3555460" cy="681982"/>
                </a:xfrm>
                <a:prstGeom prst="rect">
                  <a:avLst/>
                </a:prstGeom>
                <a:blipFill>
                  <a:blip r:embed="rId4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490085" y="5266104"/>
                  <a:ext cx="4571444" cy="6819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Model 3: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i="1" dirty="0" smtClean="0">
                            <a:latin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e>
                        </m:func>
                        <m:r>
                          <a:rPr lang="en-US" b="0" i="1" dirty="0" smtClean="0">
                            <a:latin typeface="Cambria Math"/>
                          </a:rPr>
                          <m:t>+</m:t>
                        </m:r>
                        <m:r>
                          <a:rPr lang="en-US" i="1" dirty="0">
                            <a:latin typeface="Cambria Math"/>
                          </a:rPr>
                          <m:t>𝛼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∼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𝑖𝑖𝑑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0,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085" y="5266104"/>
                  <a:ext cx="4571444" cy="681982"/>
                </a:xfrm>
                <a:prstGeom prst="rect">
                  <a:avLst/>
                </a:prstGeom>
                <a:blipFill>
                  <a:blip r:embed="rId5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926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 score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model to be fitted </a:t>
                </a:r>
                <a:br>
                  <a:rPr lang="en-US" b="0" i="1" dirty="0">
                    <a:latin typeface="Cambria Math"/>
                  </a:rPr>
                </a:br>
                <a:r>
                  <a:rPr lang="en-US" b="0" i="1" dirty="0">
                    <a:latin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noise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we have the equivalences: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i.e. WLS gives a weight inversely 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of noise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5146798"/>
                  </p:ext>
                </p:extLst>
              </p:nvPr>
            </p:nvGraphicFramePr>
            <p:xfrm>
              <a:off x="3048000" y="2743201"/>
              <a:ext cx="6096000" cy="2191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237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Score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Statistical</a:t>
                          </a:r>
                          <a:r>
                            <a:rPr lang="en-US" sz="2000" b="1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model</a:t>
                          </a:r>
                          <a:endParaRPr lang="en-US" sz="20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Least Square:</a:t>
                          </a:r>
                          <a:b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score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nois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e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noise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iid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(0, 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Weighted Least Square: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score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×</m:t>
                                          </m:r>
                                          <m:r>
                                            <a:rPr lang="en-US" sz="20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/>
                                            </a:rPr>
                                            <m:t>nois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/>
                                                </a:rPr>
                                                <m:t>e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nois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2000" b="0" i="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fr-CH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d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0,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5146798"/>
                  </p:ext>
                </p:extLst>
              </p:nvPr>
            </p:nvGraphicFramePr>
            <p:xfrm>
              <a:off x="3048000" y="2743201"/>
              <a:ext cx="6096000" cy="2191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Score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Statistical</a:t>
                          </a:r>
                          <a:r>
                            <a:rPr lang="en-US" sz="2000" b="1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model</a:t>
                          </a:r>
                          <a:endParaRPr lang="en-US" sz="20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1219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" t="-42169" r="-100600" b="-143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00" t="-42169" r="-600" b="-143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8320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" t="-182946" r="-100600" b="-84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00" t="-182946" r="-600" b="-844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108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Which score corresponds to which model ?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/>
              <a:t>A1 B2 C3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A1 B3 C2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A2 B1 C3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A2 B3 C1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A3 B1 C2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A3 B2 C1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964" y="921795"/>
            <a:ext cx="6523037" cy="15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85694" y="2461932"/>
                <a:ext cx="5672622" cy="1842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𝐴</m:t>
                      </m:r>
                      <m:r>
                        <a:rPr lang="en-US" sz="2000" i="1">
                          <a:latin typeface="Cambria Math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𝑎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𝛼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>
                          <a:latin typeface="Cambria Math"/>
                        </a:rPr>
                        <m:t>          </m:t>
                      </m:r>
                      <m:r>
                        <a:rPr lang="en-US" sz="2000" i="1">
                          <a:latin typeface="Cambria Math"/>
                        </a:rPr>
                        <m:t>𝐵</m:t>
                      </m:r>
                      <m:r>
                        <a:rPr lang="en-US" sz="2000" i="1">
                          <a:latin typeface="Cambria Math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𝐶</m:t>
                      </m:r>
                      <m:r>
                        <a:rPr lang="en-US" sz="2000" i="1">
                          <a:latin typeface="Cambria Math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sz="200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br>
                  <a:rPr lang="en-US" sz="2000" dirty="0"/>
                </a:br>
                <a:endParaRPr lang="en-US" sz="20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694" y="2461932"/>
                <a:ext cx="5672622" cy="1842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155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5401" y="1502229"/>
                <a:ext cx="9649073" cy="5239884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Corresponds to LS -&gt; A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Can be re-written as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𝛼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with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-&gt; B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Corresponds to WLS in log scale -&gt; C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Answer A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1" y="1502229"/>
                <a:ext cx="9649073" cy="5239884"/>
              </a:xfrm>
              <a:blipFill>
                <a:blip r:embed="rId2"/>
                <a:stretch>
                  <a:fillRect l="-1011" t="-104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007" y="1864907"/>
            <a:ext cx="6523037" cy="15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58433" y="3200325"/>
                <a:ext cx="5672622" cy="1842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𝐴</m:t>
                      </m:r>
                      <m:r>
                        <a:rPr lang="en-US" sz="2000" i="1">
                          <a:latin typeface="Cambria Math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𝑎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/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𝛼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>
                          <a:latin typeface="Cambria Math"/>
                        </a:rPr>
                        <m:t>          </m:t>
                      </m:r>
                      <m:r>
                        <a:rPr lang="en-US" sz="2000" i="1">
                          <a:latin typeface="Cambria Math"/>
                        </a:rPr>
                        <m:t>𝐵</m:t>
                      </m:r>
                      <m:r>
                        <a:rPr lang="en-US" sz="2000" i="1">
                          <a:latin typeface="Cambria Math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𝐶</m:t>
                      </m:r>
                      <m:r>
                        <a:rPr lang="en-US" sz="2000" i="1">
                          <a:latin typeface="Cambria Math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func>
                                  <m:r>
                                    <a:rPr lang="en-US" sz="200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br>
                  <a:rPr lang="en-US" sz="2000" dirty="0"/>
                </a:br>
                <a:endParaRPr lang="en-US" sz="20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433" y="3200325"/>
                <a:ext cx="5672622" cy="1842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65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 algn="ctr">
                  <a:buFont typeface="Calibri" pitchFamily="34" charset="0"/>
                  <a:buAutoNum type="arabicPeriod"/>
                </a:pPr>
                <a:r>
                  <a:rPr lang="en-US" sz="2800" dirty="0"/>
                  <a:t>What is model fitting ?</a:t>
                </a:r>
              </a:p>
              <a:p>
                <a:pPr marL="457200" indent="-457200" algn="ctr">
                  <a:buFont typeface="Calibri" pitchFamily="34" charset="0"/>
                  <a:buAutoNum type="arabicPeriod"/>
                </a:pPr>
                <a:r>
                  <a:rPr lang="en-US" sz="2800" dirty="0"/>
                  <a:t>Least Squares</a:t>
                </a:r>
              </a:p>
              <a:p>
                <a:pPr marL="457200" indent="-457200" algn="ctr">
                  <a:buFont typeface="Calibri" pitchFamily="34" charset="0"/>
                  <a:buAutoNum type="arabicPeriod"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ℓ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norm minimization</a:t>
                </a:r>
              </a:p>
              <a:p>
                <a:pPr marL="457200" indent="-457200" algn="ctr">
                  <a:buFont typeface="Calibri" pitchFamily="34" charset="0"/>
                  <a:buAutoNum type="arabicPeriod"/>
                </a:pPr>
                <a:r>
                  <a:rPr lang="en-US" sz="2800" dirty="0"/>
                  <a:t>The bootstrap</a:t>
                </a:r>
              </a:p>
            </p:txBody>
          </p:sp>
        </mc:Choice>
        <mc:Fallback xmlns="">
          <p:sp>
            <p:nvSpPr>
              <p:cNvPr id="307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1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548DD2B-EAD4-45C7-9877-EE8C31B3FFD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51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models 2 and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2320833"/>
                <a:ext cx="7881681" cy="4442061"/>
              </a:xfrm>
            </p:spPr>
            <p:txBody>
              <a:bodyPr/>
              <a:lstStyle/>
              <a:p>
                <a:pPr/>
                <a:r>
                  <a:rPr lang="en-US" dirty="0"/>
                  <a:t>Assume model 2 and take log: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</m:func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 we expect models 2 and 3 to be approximately equivalent.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2320833"/>
                <a:ext cx="7881681" cy="4442061"/>
              </a:xfrm>
              <a:blipFill>
                <a:blip r:embed="rId2"/>
                <a:stretch>
                  <a:fillRect l="-1160" t="-109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049" y="554878"/>
            <a:ext cx="6523037" cy="15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606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fit a model you need to find an appropriate score function</a:t>
            </a:r>
            <a:r>
              <a:rPr lang="" dirty="0"/>
              <a:t>.</a:t>
            </a:r>
          </a:p>
          <a:p>
            <a:endParaRPr lang="en-US" dirty="0"/>
          </a:p>
          <a:p>
            <a:r>
              <a:rPr lang="en-US" dirty="0"/>
              <a:t>One easy way to determine one is to consider an explicit model of the noise, and verify it by looking at residuals</a:t>
            </a:r>
          </a:p>
          <a:p>
            <a:endParaRPr lang="en-US" dirty="0"/>
          </a:p>
          <a:p>
            <a:r>
              <a:rPr lang="en-US" dirty="0"/>
              <a:t>A common mistake is to assume that noise has same variance when it is obviously wrong (e.g. model 1) </a:t>
            </a:r>
          </a:p>
          <a:p>
            <a:endParaRPr lang="en-US" dirty="0"/>
          </a:p>
          <a:p>
            <a:r>
              <a:rPr lang="en-US" dirty="0"/>
              <a:t>Further</a:t>
            </a:r>
            <a:r>
              <a:rPr lang="" dirty="0"/>
              <a:t>more</a:t>
            </a:r>
            <a:r>
              <a:rPr lang="en-US" dirty="0"/>
              <a:t>, we may be interested in finding confidence intervals for the estimated parameters.</a:t>
            </a:r>
          </a:p>
        </p:txBody>
      </p:sp>
      <p:sp>
        <p:nvSpPr>
          <p:cNvPr id="1126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4A346CF-5384-49FC-8D7F-0AB9C2299FC6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9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Least Squares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commonly used</a:t>
            </a:r>
          </a:p>
          <a:p>
            <a:r>
              <a:rPr lang="en-US" dirty="0"/>
              <a:t>Efficient solution, lots of </a:t>
            </a:r>
            <a:r>
              <a:rPr lang="en-US" dirty="0" err="1"/>
              <a:t>softwares</a:t>
            </a:r>
            <a:endParaRPr lang="en-US" dirty="0"/>
          </a:p>
          <a:p>
            <a:r>
              <a:rPr lang="en-US" dirty="0"/>
              <a:t>And gives confidence intervals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1C304-1810-42A8-94FF-97D92369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46" y="3837384"/>
            <a:ext cx="8181703" cy="2241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17AA23-9C1D-49DA-BF34-A2C0B13A6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098" y="3193521"/>
            <a:ext cx="5882640" cy="6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48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Confidence Intervals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1711745-0C9D-4954-84FE-DEC1496F8C7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36081D-28DB-42EB-934F-DC2031EC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4" y="1140775"/>
            <a:ext cx="10650583" cy="52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56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Example:  model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1132115"/>
                <a:ext cx="9433048" cy="563078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; let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m:rPr>
                        <m:lit/>
                      </m:rPr>
                      <a:rPr lang="en-US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=</m:t>
                    </m:r>
                    <m:r>
                      <a:rPr lang="en-US" i="1" dirty="0" smtClean="0">
                        <a:latin typeface="Cambria Math"/>
                      </a:rPr>
                      <m:t>𝛼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/>
                      </a:rPr>
                      <m:t>and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=</m:t>
                    </m:r>
                    <m:r>
                      <a:rPr lang="en-US" i="1" dirty="0" smtClean="0">
                        <a:latin typeface="Cambria Math"/>
                      </a:rPr>
                      <m:t>𝑎</m:t>
                    </m:r>
                    <m:r>
                      <a:rPr lang="en-US" b="0" i="1" dirty="0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1,1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dirty="0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2,1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dirty="0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2,2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𝐾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1132115"/>
                <a:ext cx="9433048" cy="5630780"/>
              </a:xfrm>
              <a:blipFill>
                <a:blip r:embed="rId2"/>
                <a:stretch>
                  <a:fillRect l="-517" t="-8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/>
          <a:stretch/>
        </p:blipFill>
        <p:spPr bwMode="auto">
          <a:xfrm>
            <a:off x="3618866" y="142875"/>
            <a:ext cx="5924322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573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65" y="0"/>
            <a:ext cx="11065561" cy="756727"/>
          </a:xfrm>
        </p:spPr>
        <p:txBody>
          <a:bodyPr/>
          <a:lstStyle/>
          <a:p>
            <a:r>
              <a:rPr lang="en-US" sz="2400" dirty="0"/>
              <a:t>Example:  model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2669177"/>
                <a:ext cx="9433048" cy="4093718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𝐾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with</m:t>
                      </m:r>
                      <m:r>
                        <a:rPr lang="en-US">
                          <a:latin typeface="Cambria Math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b="0" i="1" dirty="0" smtClean="0">
                          <a:latin typeface="Cambria Math"/>
                        </a:rPr>
                        <m:t>⇒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⇒</m:t>
                      </m:r>
                      <m:r>
                        <a:rPr lang="en-US" b="0" i="1" dirty="0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∼</m:t>
                      </m:r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𝐼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𝑎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∼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0,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𝐼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0" dirty="0"/>
                  <a:t>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2669177"/>
                <a:ext cx="9433048" cy="4093718"/>
              </a:xfrm>
              <a:blipFill>
                <a:blip r:embed="rId2"/>
                <a:stretch>
                  <a:fillRect b="-193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/>
          <a:stretch/>
        </p:blipFill>
        <p:spPr bwMode="auto">
          <a:xfrm>
            <a:off x="3714659" y="134427"/>
            <a:ext cx="5924322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/>
          <a:srcRect b="53335"/>
          <a:stretch/>
        </p:blipFill>
        <p:spPr bwMode="auto">
          <a:xfrm>
            <a:off x="427496" y="676266"/>
            <a:ext cx="8401050" cy="193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31064" y="4546906"/>
                <a:ext cx="2534901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B0F0"/>
                    </a:solidFill>
                    <a:latin typeface="+mn-lt"/>
                  </a:rPr>
                  <a:t>Matlab calls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A" sz="2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2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  <a:latin typeface="+mn-lt"/>
                  </a:rPr>
                  <a:t> the variance-covariance matrix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064" y="4546906"/>
                <a:ext cx="2534901" cy="1022652"/>
              </a:xfrm>
              <a:prstGeom prst="rect">
                <a:avLst/>
              </a:prstGeom>
              <a:blipFill>
                <a:blip r:embed="rId5"/>
                <a:stretch>
                  <a:fillRect l="-240" t="-2976" r="-2885" b="-952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33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343565" y="-1"/>
                <a:ext cx="11065561" cy="1384663"/>
              </a:xfrm>
            </p:spPr>
            <p:txBody>
              <a:bodyPr/>
              <a:lstStyle/>
              <a:p>
                <a:r>
                  <a:rPr lang="en-US" sz="2800" dirty="0"/>
                  <a:t>An approximate 95% confidence interval for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𝜶</m:t>
                    </m:r>
                  </m:oMath>
                </a14:m>
                <a:r>
                  <a:rPr lang="en-US" sz="2800" dirty="0"/>
                  <a:t>  is</a:t>
                </a:r>
                <a:br>
                  <a:rPr lang="en-US" sz="2800" dirty="0"/>
                </a:br>
                <a:r>
                  <a:rPr lang="en-US" sz="2800" dirty="0"/>
                  <a:t>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𝐼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sz="28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</m:func>
                                <m:r>
                                  <a:rPr lang="en-US" sz="2800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dirty="0"/>
                  <a:t> )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5" y="-1"/>
                <a:ext cx="11065561" cy="1384663"/>
              </a:xfrm>
              <a:blipFill>
                <a:blip r:embed="rId4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43565" y="1650273"/>
                <a:ext cx="9433048" cy="511262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ar-AE" i="1" smtClean="0">
                        <a:latin typeface="Cambria Math"/>
                      </a:rPr>
                      <m:t> </m:t>
                    </m:r>
                    <m:r>
                      <a:rPr lang="ar-AE" i="1" smtClean="0">
                        <a:latin typeface="Cambria Math"/>
                      </a:rPr>
                      <m:t>𝛼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ar-AE" i="1" smtClean="0">
                        <a:latin typeface="Cambria Math"/>
                      </a:rPr>
                      <m:t>1</m:t>
                    </m:r>
                    <m:r>
                      <a:rPr lang="ar-AE" i="1" smtClean="0">
                        <a:latin typeface="Cambria Math"/>
                      </a:rPr>
                      <m:t>.</m:t>
                    </m:r>
                    <m:r>
                      <a:rPr lang="ar-AE" i="1" smtClean="0">
                        <a:latin typeface="Cambria Math"/>
                      </a:rPr>
                      <m:t>96</m:t>
                    </m:r>
                    <m:r>
                      <a:rPr lang="ar-AE" i="1" smtClean="0">
                        <a:latin typeface="Cambria Math"/>
                      </a:rPr>
                      <m:t>  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 smtClean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ar-AE" i="1" smtClean="0">
                        <a:latin typeface="Cambria Math"/>
                      </a:rPr>
                      <m:t>  </m:t>
                    </m:r>
                  </m:oMath>
                </a14:m>
                <a:endParaRPr lang="ar-AE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</m:acc>
                    <m:r>
                      <a:rPr lang="ar-AE" i="1">
                        <a:latin typeface="Cambria Math"/>
                      </a:rPr>
                      <m:t>±</m:t>
                    </m:r>
                    <m:r>
                      <a:rPr lang="ar-AE" i="1">
                        <a:latin typeface="Cambria Math"/>
                      </a:rPr>
                      <m:t>1</m:t>
                    </m:r>
                    <m:r>
                      <a:rPr lang="ar-AE" i="1">
                        <a:latin typeface="Cambria Math"/>
                      </a:rPr>
                      <m:t>.</m:t>
                    </m:r>
                    <m:r>
                      <a:rPr lang="ar-AE" i="1">
                        <a:latin typeface="Cambria Math"/>
                      </a:rPr>
                      <m:t>96</m:t>
                    </m:r>
                    <m:r>
                      <a:rPr lang="ar-AE" i="1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ar-A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</m:rad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ar-AE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</m:acc>
                    <m:r>
                      <a:rPr lang="ar-AE" i="1">
                        <a:latin typeface="Cambria Math"/>
                      </a:rPr>
                      <m:t>±</m:t>
                    </m:r>
                    <m:r>
                      <a:rPr lang="ar-AE" i="1">
                        <a:latin typeface="Cambria Math"/>
                      </a:rPr>
                      <m:t>1</m:t>
                    </m:r>
                    <m:r>
                      <a:rPr lang="ar-AE" i="1">
                        <a:latin typeface="Cambria Math"/>
                      </a:rPr>
                      <m:t>.</m:t>
                    </m:r>
                    <m:r>
                      <a:rPr lang="ar-AE" i="1">
                        <a:latin typeface="Cambria Math"/>
                      </a:rPr>
                      <m:t>96</m:t>
                    </m:r>
                    <m:r>
                      <a:rPr lang="ar-AE" i="1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ar-AE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None of the above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343565" y="1650273"/>
                <a:ext cx="9433048" cy="5112621"/>
              </a:xfrm>
              <a:blipFill>
                <a:blip r:embed="rId6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304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5401" y="818606"/>
                <a:ext cx="9649073" cy="5923507"/>
              </a:xfrm>
            </p:spPr>
            <p:txBody>
              <a:bodyPr/>
              <a:lstStyle/>
              <a:p>
                <a:r>
                  <a:rPr lang="en-US" dirty="0"/>
                  <a:t>The theorem says that, </a:t>
                </a:r>
                <a:br>
                  <a:rPr lang="en-US" dirty="0"/>
                </a:br>
                <a:r>
                  <a:rPr lang="en-US" dirty="0"/>
                  <a:t>approximately,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𝛼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∼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Thus, with </a:t>
                </a:r>
                <a:r>
                  <a:rPr lang="en-US" dirty="0" err="1"/>
                  <a:t>proba</a:t>
                </a:r>
                <a:r>
                  <a:rPr lang="en-US" dirty="0"/>
                  <a:t> 95%: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/>
                      </a:rPr>
                      <m:t>≤1.96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</m:ra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can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/>
                  <a:t> by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Answer B</a:t>
                </a:r>
              </a:p>
              <a:p>
                <a:r>
                  <a:rPr lang="en-US" dirty="0"/>
                  <a:t>We find  CI  for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=[0.3762    0.4066</m:t>
                    </m:r>
                  </m:oMath>
                </a14:m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Note that the confidence interval decreases with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</m:rad>
                  </m:oMath>
                </a14:m>
                <a:r>
                  <a:rPr lang="en-US" dirty="0"/>
                  <a:t>, i.e. if we have more points but the same time interval, the accuracy increases</a:t>
                </a:r>
              </a:p>
              <a:p>
                <a:r>
                  <a:rPr lang="en-US" dirty="0"/>
                  <a:t>Also, if we keep the number of points constant but  keep all time points close,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latin typeface="Cambria Math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US" dirty="0"/>
                  <a:t>decreases and the CI increases: the slope of the fitted line is less accurate.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1" y="818606"/>
                <a:ext cx="9649073" cy="5923507"/>
              </a:xfrm>
              <a:blipFill>
                <a:blip r:embed="rId2"/>
                <a:stretch>
                  <a:fillRect l="-948" t="-823" b="-298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7888" y="1"/>
            <a:ext cx="4490113" cy="35903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1476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822960"/>
                <a:ext cx="9433048" cy="5939935"/>
              </a:xfrm>
            </p:spPr>
            <p:txBody>
              <a:bodyPr/>
              <a:lstStyle/>
              <a:p>
                <a:r>
                  <a:rPr lang="en-US" dirty="0"/>
                  <a:t>Model 3 is a special case of </a:t>
                </a:r>
                <a:r>
                  <a:rPr lang="en-US" i="1" dirty="0"/>
                  <a:t>linear regression</a:t>
                </a:r>
              </a:p>
              <a:p>
                <a:pPr/>
                <a:r>
                  <a:rPr lang="en-US" dirty="0"/>
                  <a:t> By definition, a linear regression model (with least squares) means a model of the form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∼</m:t>
                      </m:r>
                      <m:r>
                        <a:rPr lang="en-US" b="0" i="1" smtClean="0">
                          <a:latin typeface="Cambria Math"/>
                        </a:rPr>
                        <m:t>𝑖𝑖𝑑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FF0000"/>
                    </a:solidFill>
                  </a:rPr>
                  <a:t>linear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such models, there are closed form solutions in matrix form for the maximum likelihood estimation solution, including exact confidence intervals – see </a:t>
                </a:r>
                <a:r>
                  <a:rPr lang="en-US" dirty="0" err="1"/>
                  <a:t>Thm</a:t>
                </a:r>
                <a:r>
                  <a:rPr lang="en-US" dirty="0"/>
                  <a:t> 3.3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822960"/>
                <a:ext cx="9433048" cy="5939935"/>
              </a:xfrm>
              <a:blipFill>
                <a:blip r:embed="rId2"/>
                <a:stretch>
                  <a:fillRect l="-969" t="-821" r="-148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11242-EE41-4A4A-9A6F-980C6B91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4562866"/>
            <a:ext cx="9949542" cy="22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29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8CC55B-8927-4B7E-9A6D-63C74D83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148286"/>
            <a:ext cx="9038739" cy="656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7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Virus Infection Data</a:t>
            </a:r>
          </a:p>
        </p:txBody>
      </p:sp>
      <p:sp>
        <p:nvSpPr>
          <p:cNvPr id="4099" name="Rectangle 11"/>
          <p:cNvSpPr>
            <a:spLocks noGrp="1" noChangeArrowheads="1"/>
          </p:cNvSpPr>
          <p:nvPr>
            <p:ph idx="1"/>
          </p:nvPr>
        </p:nvSpPr>
        <p:spPr>
          <a:xfrm>
            <a:off x="343565" y="1073295"/>
            <a:ext cx="5652286" cy="5689600"/>
          </a:xfrm>
        </p:spPr>
        <p:txBody>
          <a:bodyPr/>
          <a:lstStyle/>
          <a:p>
            <a:r>
              <a:rPr lang="en-US" dirty="0"/>
              <a:t>We would like to capture the growth of infected hosts</a:t>
            </a:r>
          </a:p>
          <a:p>
            <a:pPr>
              <a:buFont typeface="Wingdings" pitchFamily="2" charset="2"/>
              <a:buNone/>
            </a:pPr>
            <a:r>
              <a:rPr lang="en-US" dirty="0"/>
              <a:t> (explanatory model)</a:t>
            </a:r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r>
              <a:rPr lang="en-US" dirty="0"/>
              <a:t>An exponential model seems appropriate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How can we fit the model, in particular, what is the value of </a:t>
            </a:r>
            <a:r>
              <a:rPr lang="en-US" dirty="0">
                <a:latin typeface="Symbol" pitchFamily="18" charset="2"/>
                <a:sym typeface="Symbol" pitchFamily="18" charset="2"/>
              </a:rPr>
              <a:t></a:t>
            </a:r>
            <a:r>
              <a:rPr lang="en-US" dirty="0"/>
              <a:t> ?</a:t>
            </a:r>
            <a:br>
              <a:rPr lang="en-US" dirty="0"/>
            </a:br>
            <a:endParaRPr lang="en-US" dirty="0"/>
          </a:p>
        </p:txBody>
      </p:sp>
      <p:sp>
        <p:nvSpPr>
          <p:cNvPr id="307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0CFD7B5-C31B-4545-83B1-722141BA6CE9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410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776324"/>
            <a:ext cx="4191000" cy="3268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10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262156"/>
            <a:ext cx="2008188" cy="674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7046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8679-3AE8-49AF-A249-CC1E8F7B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Interpretation of </a:t>
            </a:r>
            <a:r>
              <a:rPr lang="en-CA" dirty="0" err="1"/>
              <a:t>Thm</a:t>
            </a:r>
            <a:r>
              <a:rPr lang="en-CA" dirty="0"/>
              <a:t> 3.3</a:t>
            </a:r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44D06-D965-4ECB-952C-356C629F78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B72D03F3-334E-4DBF-8622-239D641D3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615" y="271272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fr-CH"/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438E6862-E369-47BE-AFF8-DB5AD9AB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615" y="347472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fr-CH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9E8D3770-64DA-4627-A1B7-A959BD1C19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815" y="278892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3F31925E-79E8-436B-AEE7-26EB9A0BE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283" y="2327255"/>
            <a:ext cx="76469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dirty="0">
                <a:latin typeface="+mj-lt"/>
              </a:rPr>
              <a:t>Data</a:t>
            </a:r>
          </a:p>
        </p:txBody>
      </p:sp>
      <p:pic>
        <p:nvPicPr>
          <p:cNvPr id="9" name="Picture 19" descr="txp_fig">
            <a:extLst>
              <a:ext uri="{FF2B5EF4-FFF2-40B4-BE49-F238E27FC236}">
                <a16:creationId xmlns:a16="http://schemas.microsoft.com/office/drawing/2014/main" id="{2997CCB7-E699-46CA-AB20-2DB32F638A3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1615" y="5074920"/>
            <a:ext cx="330200" cy="558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AutoShape 20">
            <a:extLst>
              <a:ext uri="{FF2B5EF4-FFF2-40B4-BE49-F238E27FC236}">
                <a16:creationId xmlns:a16="http://schemas.microsoft.com/office/drawing/2014/main" id="{BBFC165C-6C98-4003-998A-AF5C72335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415" y="4922520"/>
            <a:ext cx="1447800" cy="1219200"/>
          </a:xfrm>
          <a:prstGeom prst="flowChartInputOutpu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CH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15ED7FC1-7644-4D0E-B2F0-E3782FC8C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4015" y="5684520"/>
            <a:ext cx="152400" cy="1524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fr-CH"/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67D89A5C-AA7B-4554-948C-80D12F392962}"/>
              </a:ext>
            </a:extLst>
          </p:cNvPr>
          <p:cNvSpPr>
            <a:spLocks/>
          </p:cNvSpPr>
          <p:nvPr/>
        </p:nvSpPr>
        <p:spPr bwMode="auto">
          <a:xfrm>
            <a:off x="2856415" y="3703320"/>
            <a:ext cx="3124200" cy="2057400"/>
          </a:xfrm>
          <a:custGeom>
            <a:avLst/>
            <a:gdLst>
              <a:gd name="T0" fmla="*/ 0 w 1968"/>
              <a:gd name="T1" fmla="*/ 2147483647 h 1296"/>
              <a:gd name="T2" fmla="*/ 2147483647 w 1968"/>
              <a:gd name="T3" fmla="*/ 2147483647 h 1296"/>
              <a:gd name="T4" fmla="*/ 2147483647 w 1968"/>
              <a:gd name="T5" fmla="*/ 0 h 1296"/>
              <a:gd name="T6" fmla="*/ 0 60000 65536"/>
              <a:gd name="T7" fmla="*/ 0 60000 65536"/>
              <a:gd name="T8" fmla="*/ 0 60000 65536"/>
              <a:gd name="T9" fmla="*/ 0 w 1968"/>
              <a:gd name="T10" fmla="*/ 0 h 1296"/>
              <a:gd name="T11" fmla="*/ 1968 w 1968"/>
              <a:gd name="T12" fmla="*/ 1296 h 12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1296">
                <a:moveTo>
                  <a:pt x="0" y="1296"/>
                </a:moveTo>
                <a:cubicBezTo>
                  <a:pt x="412" y="1260"/>
                  <a:pt x="824" y="1224"/>
                  <a:pt x="1152" y="1008"/>
                </a:cubicBezTo>
                <a:cubicBezTo>
                  <a:pt x="1480" y="792"/>
                  <a:pt x="1832" y="168"/>
                  <a:pt x="196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3" name="Text Box 24">
            <a:extLst>
              <a:ext uri="{FF2B5EF4-FFF2-40B4-BE49-F238E27FC236}">
                <a16:creationId xmlns:a16="http://schemas.microsoft.com/office/drawing/2014/main" id="{4A16A096-F520-463C-AD53-6F5264B3C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949" y="5807144"/>
            <a:ext cx="28150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dirty="0" err="1">
                <a:latin typeface="+mj-lt"/>
              </a:rPr>
              <a:t>Estimated</a:t>
            </a:r>
            <a:r>
              <a:rPr lang="fr-FR" sz="2400" dirty="0">
                <a:latin typeface="+mj-lt"/>
              </a:rPr>
              <a:t> </a:t>
            </a:r>
            <a:r>
              <a:rPr lang="fr-FR" sz="2400" dirty="0" err="1">
                <a:latin typeface="+mj-lt"/>
              </a:rPr>
              <a:t>parameter</a:t>
            </a:r>
            <a:endParaRPr lang="fr-FR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058C2-74DD-4B5A-92FD-0A2AD1939198}"/>
                  </a:ext>
                </a:extLst>
              </p:cNvPr>
              <p:cNvSpPr txBox="1"/>
              <p:nvPr/>
            </p:nvSpPr>
            <p:spPr>
              <a:xfrm>
                <a:off x="6133015" y="2191911"/>
                <a:ext cx="554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CA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058C2-74DD-4B5A-92FD-0A2AD1939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015" y="2191911"/>
                <a:ext cx="55483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BE8997-7294-4D5A-B8CF-CA7AAA5F6241}"/>
                  </a:ext>
                </a:extLst>
              </p:cNvPr>
              <p:cNvSpPr txBox="1"/>
              <p:nvPr/>
            </p:nvSpPr>
            <p:spPr>
              <a:xfrm>
                <a:off x="6175877" y="2926143"/>
                <a:ext cx="3506344" cy="1230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𝑋𝐾</m:t>
                      </m:r>
                      <m:acc>
                        <m:accPr>
                          <m:chr m:val="⃗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br>
                  <a:rPr lang="en-CA" sz="2400" dirty="0">
                    <a:latin typeface="+mj-lt"/>
                  </a:rPr>
                </a:br>
                <a:r>
                  <a:rPr lang="en-CA" sz="2400" dirty="0">
                    <a:latin typeface="+mj-lt"/>
                  </a:rPr>
                  <a:t>orthogonal projection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CA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BE8997-7294-4D5A-B8CF-CA7AAA5F6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877" y="2926143"/>
                <a:ext cx="3506344" cy="1230465"/>
              </a:xfrm>
              <a:prstGeom prst="rect">
                <a:avLst/>
              </a:prstGeom>
              <a:blipFill>
                <a:blip r:embed="rId5"/>
                <a:stretch>
                  <a:fillRect l="-1217" r="-1130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3FCD874-8480-4BD0-B82E-E9FBE8505617}"/>
              </a:ext>
            </a:extLst>
          </p:cNvPr>
          <p:cNvSpPr/>
          <p:nvPr/>
        </p:nvSpPr>
        <p:spPr bwMode="auto">
          <a:xfrm>
            <a:off x="4941849" y="2952987"/>
            <a:ext cx="2937164" cy="1325418"/>
          </a:xfrm>
          <a:prstGeom prst="parallelogram">
            <a:avLst/>
          </a:prstGeom>
          <a:noFill/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Text Box 25">
            <a:extLst>
              <a:ext uri="{FF2B5EF4-FFF2-40B4-BE49-F238E27FC236}">
                <a16:creationId xmlns:a16="http://schemas.microsoft.com/office/drawing/2014/main" id="{1C46583A-8DB2-498F-8D03-B902C5ACE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684" y="4258421"/>
            <a:ext cx="5427641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Sub-space where the data point would lie </a:t>
            </a:r>
          </a:p>
          <a:p>
            <a:r>
              <a:rPr lang="en-US" sz="2400" dirty="0">
                <a:latin typeface="+mj-lt"/>
              </a:rPr>
              <a:t>if there would be no noise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44F923-F1D9-4A77-A6CD-0761833D2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97" y="919126"/>
            <a:ext cx="6795968" cy="796656"/>
          </a:xfrm>
          <a:prstGeom prst="rect">
            <a:avLst/>
          </a:prstGeom>
        </p:spPr>
      </p:pic>
      <p:sp>
        <p:nvSpPr>
          <p:cNvPr id="19" name="Text Box 24">
            <a:extLst>
              <a:ext uri="{FF2B5EF4-FFF2-40B4-BE49-F238E27FC236}">
                <a16:creationId xmlns:a16="http://schemas.microsoft.com/office/drawing/2014/main" id="{ECC0573C-A995-47D8-AF81-996A6722D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925" y="4459919"/>
            <a:ext cx="227312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dirty="0" err="1">
                <a:latin typeface="+mj-lt"/>
              </a:rPr>
              <a:t>Parameter</a:t>
            </a:r>
            <a:r>
              <a:rPr lang="fr-FR" sz="2400" dirty="0">
                <a:latin typeface="+mj-lt"/>
              </a:rPr>
              <a:t> </a:t>
            </a:r>
            <a:r>
              <a:rPr lang="fr-FR" sz="2400" dirty="0" err="1">
                <a:latin typeface="+mj-lt"/>
              </a:rPr>
              <a:t>space</a:t>
            </a:r>
            <a:endParaRPr lang="fr-FR" sz="2400" dirty="0">
              <a:latin typeface="+mj-lt"/>
            </a:endParaRPr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0A6C1D7D-4378-46F6-8E5D-EE5DF74FC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371" y="1865590"/>
            <a:ext cx="15469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dirty="0">
                <a:latin typeface="+mj-lt"/>
              </a:rPr>
              <a:t>Data </a:t>
            </a:r>
            <a:r>
              <a:rPr lang="fr-FR" sz="2400" dirty="0" err="1">
                <a:latin typeface="+mj-lt"/>
              </a:rPr>
              <a:t>space</a:t>
            </a:r>
            <a:endParaRPr lang="fr-FR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32520FA9-212E-4C79-A5FB-94E41E3126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1115" y="4983719"/>
                <a:ext cx="1732654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>
                    <a:latin typeface="+mj-lt"/>
                  </a:rPr>
                  <a:t> (injection)</a:t>
                </a:r>
              </a:p>
            </p:txBody>
          </p:sp>
        </mc:Choice>
        <mc:Fallback xmlns=""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32520FA9-212E-4C79-A5FB-94E41E312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1115" y="4983719"/>
                <a:ext cx="1732654" cy="461665"/>
              </a:xfrm>
              <a:prstGeom prst="rect">
                <a:avLst/>
              </a:prstGeom>
              <a:blipFill>
                <a:blip r:embed="rId7"/>
                <a:stretch>
                  <a:fillRect l="-352" t="-10667" r="-4577" b="-30667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7813EFE-C49F-4B87-995D-FD2FE9670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97" y="1760718"/>
            <a:ext cx="1859013" cy="31682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B3655C-4DE3-4133-B47C-90CB12FF647F}"/>
              </a:ext>
            </a:extLst>
          </p:cNvPr>
          <p:cNvSpPr/>
          <p:nvPr/>
        </p:nvSpPr>
        <p:spPr bwMode="auto">
          <a:xfrm>
            <a:off x="3833681" y="2272937"/>
            <a:ext cx="7191370" cy="2816481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420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Joe’s shop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2404850" y="762000"/>
            <a:ext cx="7429500" cy="4267200"/>
            <a:chOff x="-408" y="432"/>
            <a:chExt cx="4680" cy="268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t="9622" b="13402"/>
            <a:stretch>
              <a:fillRect/>
            </a:stretch>
          </p:blipFill>
          <p:spPr bwMode="auto">
            <a:xfrm>
              <a:off x="-408" y="432"/>
              <a:ext cx="4680" cy="26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88" y="1104"/>
              <a:ext cx="3456" cy="1440"/>
            </a:xfrm>
            <a:custGeom>
              <a:avLst/>
              <a:gdLst>
                <a:gd name="T0" fmla="*/ 0 w 3456"/>
                <a:gd name="T1" fmla="*/ 1440 h 1440"/>
                <a:gd name="T2" fmla="*/ 2304 w 3456"/>
                <a:gd name="T3" fmla="*/ 0 h 1440"/>
                <a:gd name="T4" fmla="*/ 3456 w 3456"/>
                <a:gd name="T5" fmla="*/ 816 h 1440"/>
                <a:gd name="T6" fmla="*/ 0 60000 65536"/>
                <a:gd name="T7" fmla="*/ 0 60000 65536"/>
                <a:gd name="T8" fmla="*/ 0 60000 65536"/>
                <a:gd name="T9" fmla="*/ 0 w 3456"/>
                <a:gd name="T10" fmla="*/ 0 h 1440"/>
                <a:gd name="T11" fmla="*/ 3456 w 3456"/>
                <a:gd name="T12" fmla="*/ 1440 h 14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56" h="1440">
                  <a:moveTo>
                    <a:pt x="0" y="1440"/>
                  </a:moveTo>
                  <a:lnTo>
                    <a:pt x="2304" y="0"/>
                  </a:lnTo>
                  <a:lnTo>
                    <a:pt x="3456" y="81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18410" y="5026305"/>
                <a:ext cx="6715941" cy="743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</a:rPr>
                            <m:t>𝑎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/>
                            </a:rPr>
                            <m:t>≤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𝜉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</a:rPr>
                            <m:t>𝑐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/>
                            </a:rPr>
                            <m:t>&gt;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𝜉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/>
                        </a:rPr>
                        <m:t>iid</m:t>
                      </m:r>
                      <m:r>
                        <a:rPr lang="en-US" sz="2000" i="1" dirty="0">
                          <a:latin typeface="Cambria Math"/>
                        </a:rPr>
                        <m:t> </m:t>
                      </m:r>
                      <m:r>
                        <a:rPr lang="en-US" sz="2000" i="1" dirty="0">
                          <a:latin typeface="Cambria Math"/>
                        </a:rPr>
                        <m:t>𝑁</m:t>
                      </m:r>
                      <m:r>
                        <a:rPr lang="en-US" sz="2000" i="1" dirty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  <a:p>
                <a:r>
                  <a:rPr lang="en-US" sz="2000" dirty="0"/>
                  <a:t>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𝑎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 dirty="0">
                        <a:latin typeface="Cambria Math"/>
                      </a:rPr>
                      <m:t>𝑏</m:t>
                    </m:r>
                    <m:r>
                      <a:rPr lang="en-US" sz="2000" i="1" dirty="0">
                        <a:latin typeface="Cambria Math"/>
                      </a:rPr>
                      <m:t>𝜉</m:t>
                    </m:r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i="1" dirty="0" err="1">
                        <a:latin typeface="Cambria Math"/>
                      </a:rPr>
                      <m:t>𝑐</m:t>
                    </m:r>
                    <m:r>
                      <a:rPr lang="en-US" sz="2000" i="1" dirty="0" err="1">
                        <a:latin typeface="Cambria Math"/>
                      </a:rPr>
                      <m:t>+</m:t>
                    </m:r>
                    <m:r>
                      <a:rPr lang="en-US" sz="2000" i="1" dirty="0" err="1">
                        <a:latin typeface="Cambria Math"/>
                      </a:rPr>
                      <m:t>𝑑</m:t>
                    </m:r>
                    <m:r>
                      <a:rPr lang="en-US" sz="2000" i="1" dirty="0">
                        <a:latin typeface="Cambria Math"/>
                      </a:rPr>
                      <m:t>𝜉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10" y="5026305"/>
                <a:ext cx="6715941" cy="743922"/>
              </a:xfrm>
              <a:prstGeom prst="rect">
                <a:avLst/>
              </a:prstGeom>
              <a:blipFill>
                <a:blip r:embed="rId3"/>
                <a:stretch>
                  <a:fillRect b="-1393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25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this a linear regression model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43565" y="3135085"/>
                <a:ext cx="9433048" cy="3627809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Yes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Yes 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𝜉</m:t>
                    </m:r>
                  </m:oMath>
                </a14:m>
                <a:r>
                  <a:rPr lang="en-US" dirty="0"/>
                  <a:t> is known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No, 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𝜉</m:t>
                    </m:r>
                  </m:oMath>
                </a14:m>
                <a:r>
                  <a:rPr lang="en-US" dirty="0"/>
                  <a:t> is not known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343565" y="3135085"/>
                <a:ext cx="9433048" cy="3627809"/>
              </a:xfrm>
              <a:blipFill>
                <a:blip r:embed="rId5"/>
                <a:stretch>
                  <a:fillRect l="-1034" t="-151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2511" b="2820"/>
          <a:stretch/>
        </p:blipFill>
        <p:spPr bwMode="auto">
          <a:xfrm>
            <a:off x="6477025" y="81883"/>
            <a:ext cx="3811397" cy="215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17120" y="1969181"/>
                <a:ext cx="6715941" cy="743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</a:rPr>
                            <m:t>𝑎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/>
                            </a:rPr>
                            <m:t>≤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𝜉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</a:rPr>
                            <m:t>𝑐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/>
                            </a:rPr>
                            <m:t>&gt;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𝜉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/>
                        </a:rPr>
                        <m:t>iid</m:t>
                      </m:r>
                      <m:r>
                        <a:rPr lang="en-US" sz="2000" i="1" dirty="0">
                          <a:latin typeface="Cambria Math"/>
                        </a:rPr>
                        <m:t> </m:t>
                      </m:r>
                      <m:r>
                        <a:rPr lang="en-US" sz="2000" i="1" dirty="0">
                          <a:latin typeface="Cambria Math"/>
                        </a:rPr>
                        <m:t>𝑁</m:t>
                      </m:r>
                      <m:r>
                        <a:rPr lang="en-US" sz="2000" i="1" dirty="0">
                          <a:latin typeface="Cambria Math"/>
                        </a:rPr>
                        <m:t>(</m:t>
                      </m:r>
                      <m:r>
                        <a:rPr lang="en-US" sz="2000" i="1" dirty="0">
                          <a:latin typeface="Cambria Math"/>
                        </a:rPr>
                        <m:t>0</m:t>
                      </m:r>
                      <m:r>
                        <a:rPr lang="en-US" sz="2000" i="1" dirty="0"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  <a:p>
                <a:r>
                  <a:rPr lang="en-US" sz="2000" dirty="0"/>
                  <a:t>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𝑎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 dirty="0">
                        <a:latin typeface="Cambria Math"/>
                      </a:rPr>
                      <m:t>𝑏</m:t>
                    </m:r>
                    <m:r>
                      <a:rPr lang="en-US" sz="2000" i="1" dirty="0">
                        <a:latin typeface="Cambria Math"/>
                      </a:rPr>
                      <m:t>𝜉</m:t>
                    </m:r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i="1" dirty="0" err="1">
                        <a:latin typeface="Cambria Math"/>
                      </a:rPr>
                      <m:t>𝑐</m:t>
                    </m:r>
                    <m:r>
                      <a:rPr lang="en-US" sz="2000" i="1" dirty="0" err="1">
                        <a:latin typeface="Cambria Math"/>
                      </a:rPr>
                      <m:t>+</m:t>
                    </m:r>
                    <m:r>
                      <a:rPr lang="en-US" sz="2000" i="1" dirty="0" err="1">
                        <a:latin typeface="Cambria Math"/>
                      </a:rPr>
                      <m:t>𝑑</m:t>
                    </m:r>
                    <m:r>
                      <a:rPr lang="en-US" sz="2000" i="1" dirty="0">
                        <a:latin typeface="Cambria Math"/>
                      </a:rPr>
                      <m:t>𝜉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120" y="1969181"/>
                <a:ext cx="6715941" cy="743922"/>
              </a:xfrm>
              <a:prstGeom prst="rect">
                <a:avLst/>
              </a:prstGeom>
              <a:blipFill>
                <a:blip r:embed="rId7"/>
                <a:stretch>
                  <a:fillRect b="-1393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52101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𝜉</m:t>
                    </m:r>
                  </m:oMath>
                </a14:m>
                <a:r>
                  <a:rPr lang="en-US" dirty="0"/>
                  <a:t> is known.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given by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𝜉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i="1">
                        <a:latin typeface="Cambria Math"/>
                      </a:rPr>
                      <m:t>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known (and non random in this model)</a:t>
                </a:r>
              </a:p>
              <a:p>
                <a:endParaRPr lang="en-US" dirty="0"/>
              </a:p>
              <a:p>
                <a:r>
                  <a:rPr lang="en-US" dirty="0"/>
                  <a:t>The dependence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is linear and the noise is </a:t>
                </a:r>
                <a:r>
                  <a:rPr lang="en-US" dirty="0" err="1"/>
                  <a:t>iid</a:t>
                </a:r>
                <a:r>
                  <a:rPr lang="en-US" dirty="0"/>
                  <a:t> </a:t>
                </a:r>
                <a:r>
                  <a:rPr lang="en-US" dirty="0" err="1"/>
                  <a:t>gaussian</a:t>
                </a:r>
                <a:r>
                  <a:rPr lang="en-US" dirty="0"/>
                  <a:t>, therefore it is a linear regression model.</a:t>
                </a:r>
              </a:p>
              <a:p>
                <a:endParaRPr lang="en-US" dirty="0"/>
              </a:p>
              <a:p>
                <a:r>
                  <a:rPr lang="en-US" dirty="0"/>
                  <a:t>But if 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𝜉</m:t>
                    </m:r>
                  </m:oMath>
                </a14:m>
                <a:r>
                  <a:rPr lang="en-US" dirty="0"/>
                  <a:t> needs to be fitted as well, it is a non-linear model.</a:t>
                </a:r>
              </a:p>
              <a:p>
                <a:endParaRPr lang="en-US" dirty="0"/>
              </a:p>
              <a:p>
                <a:r>
                  <a:rPr lang="en-US" dirty="0"/>
                  <a:t>Answer B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2" t="-857" r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36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Solution assuming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𝟕𝟎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DB3ED-4832-42F0-AC5B-FF53A0BC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5" y="762126"/>
            <a:ext cx="10707189" cy="53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63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Validate the Assumptions with Residuals</a:t>
            </a: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D49EF1C-CA85-44DA-8C1B-EE4D9C676A26}" type="slidenum">
              <a:rPr lang="en-US"/>
              <a:pPr>
                <a:defRPr/>
              </a:pPr>
              <a:t>35</a:t>
            </a:fld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574" y="1441542"/>
            <a:ext cx="8204200" cy="4214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9109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case: use the likelihood 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C67E2-B47D-4FB6-A11D-B237206B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" y="1194088"/>
            <a:ext cx="10319657" cy="500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03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0A7B6B71-DBB3-4B5A-9507-AB37F960C7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/>
                  <a:t>Estimation of Breakpoint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fr-CH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0A7B6B71-DBB3-4B5A-9507-AB37F960C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77" b="-469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C40AB-82FB-474A-8CB4-3E2D76C70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045" y="942666"/>
                <a:ext cx="6801818" cy="5689600"/>
              </a:xfrm>
            </p:spPr>
            <p:txBody>
              <a:bodyPr/>
              <a:lstStyle/>
              <a:p>
                <a:r>
                  <a:rPr lang="en-CA" dirty="0"/>
                  <a:t>ML estimator solves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func>
                  </m:oMath>
                </a14:m>
                <a:br>
                  <a:rPr lang="en-CA" dirty="0"/>
                </a:br>
                <a:r>
                  <a:rPr lang="en-CA" dirty="0"/>
                  <a:t>For every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we</a:t>
                </a:r>
                <a:r>
                  <a:rPr lang="fr-CH" dirty="0"/>
                  <a:t> can </a:t>
                </a:r>
                <a:r>
                  <a:rPr lang="fr-CH" dirty="0" err="1"/>
                  <a:t>easily</a:t>
                </a:r>
                <a:r>
                  <a:rPr lang="fr-CH" dirty="0"/>
                  <a:t> solve </a:t>
                </a:r>
                <a:br>
                  <a:rPr lang="fr-CH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 </a:t>
                </a:r>
                <a:br>
                  <a:rPr lang="en-CA" dirty="0"/>
                </a:br>
                <a:br>
                  <a:rPr lang="fr-CH" dirty="0"/>
                </a:br>
                <a:r>
                  <a:rPr lang="fr-CH" dirty="0"/>
                  <a:t>The ML </a:t>
                </a:r>
                <a:r>
                  <a:rPr lang="fr-CH" dirty="0" err="1"/>
                  <a:t>estimator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acc>
                  </m:oMath>
                </a14:m>
                <a:r>
                  <a:rPr lang="fr-CH" dirty="0"/>
                  <a:t>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is</a:t>
                </a:r>
                <a:r>
                  <a:rPr lang="fr-CH" dirty="0"/>
                  <a:t> the solution of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lim>
                    </m:limLow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fr-CH" dirty="0"/>
              </a:p>
              <a:p>
                <a:r>
                  <a:rPr lang="en-CA" dirty="0"/>
                  <a:t>A 95%-confidence interval is given by </a:t>
                </a:r>
                <a:r>
                  <a:rPr lang="en-CA" dirty="0" err="1"/>
                  <a:t>Thm</a:t>
                </a:r>
                <a:r>
                  <a:rPr lang="en-CA" dirty="0"/>
                  <a:t> B.2:</a:t>
                </a:r>
                <a:br>
                  <a:rPr lang="en-CA" dirty="0"/>
                </a:br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𝐶𝐼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acc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r>
                  <a:rPr lang="en-CA" dirty="0"/>
                  <a:t> </a:t>
                </a:r>
              </a:p>
              <a:p>
                <a:r>
                  <a:rPr lang="en-CA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95</m:t>
                    </m:r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dirty="0"/>
                  <a:t> (number of degrees of freedom in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CA" dirty="0"/>
                  <a:t> is the chi-square CDF. 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1.9207</a:t>
                </a:r>
              </a:p>
              <a:p>
                <a:r>
                  <a:rPr lang="en-CA" dirty="0"/>
                  <a:t>We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acc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77</m:t>
                    </m:r>
                  </m:oMath>
                </a14:m>
                <a:r>
                  <a:rPr lang="en-CA" dirty="0"/>
                  <a:t> and 95%- CI =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73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80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.</a:t>
                </a:r>
              </a:p>
              <a:p>
                <a:endParaRPr lang="en-CA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C40AB-82FB-474A-8CB4-3E2D76C70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45" y="942666"/>
                <a:ext cx="6801818" cy="5689600"/>
              </a:xfrm>
              <a:blipFill>
                <a:blip r:embed="rId3"/>
                <a:stretch>
                  <a:fillRect l="-1344" t="-75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8A5FD-8886-4DF5-A516-EF868E3275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5576C-2083-4E23-925D-8186D34597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3793" y="1897803"/>
            <a:ext cx="4967847" cy="4332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FE217-9B7C-43AC-86B8-2BF19A401E60}"/>
                  </a:ext>
                </a:extLst>
              </p:cNvPr>
              <p:cNvSpPr txBox="1"/>
              <p:nvPr/>
            </p:nvSpPr>
            <p:spPr>
              <a:xfrm>
                <a:off x="6527074" y="954224"/>
                <a:ext cx="6256715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</a:rPr>
                            <m:t>𝑎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/>
                            </a:rPr>
                            <m:t>≤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𝜉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</a:rPr>
                            <m:t>𝑐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/>
                            </a:rPr>
                            <m:t>&gt;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𝜉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/>
                        </a:rPr>
                        <m:t>iid</m:t>
                      </m:r>
                      <m:r>
                        <a:rPr lang="en-US" sz="2000" i="1" dirty="0">
                          <a:latin typeface="Cambria Math"/>
                        </a:rPr>
                        <m:t> </m:t>
                      </m:r>
                      <m:r>
                        <a:rPr lang="en-US" sz="2000" i="1" dirty="0">
                          <a:latin typeface="Cambria Math"/>
                        </a:rPr>
                        <m:t>𝑁</m:t>
                      </m:r>
                      <m:r>
                        <a:rPr lang="en-US" sz="2000" i="1" dirty="0">
                          <a:latin typeface="Cambria Math"/>
                        </a:rPr>
                        <m:t>(</m:t>
                      </m:r>
                      <m:r>
                        <a:rPr lang="en-US" sz="2000" i="1" dirty="0">
                          <a:latin typeface="Cambria Math"/>
                        </a:rPr>
                        <m:t>0</m:t>
                      </m:r>
                      <m:r>
                        <a:rPr lang="en-US" sz="2000" i="1" dirty="0"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sz="20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  <a:p>
                <a:r>
                  <a:rPr lang="en-US" sz="2000" dirty="0"/>
                  <a:t>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𝑎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 dirty="0">
                        <a:latin typeface="Cambria Math"/>
                      </a:rPr>
                      <m:t>𝑏</m:t>
                    </m:r>
                    <m:r>
                      <a:rPr lang="en-US" sz="2000" i="1" dirty="0">
                        <a:latin typeface="Cambria Math"/>
                      </a:rPr>
                      <m:t>𝜉</m:t>
                    </m:r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i="1" dirty="0" err="1">
                        <a:latin typeface="Cambria Math"/>
                      </a:rPr>
                      <m:t>𝑐</m:t>
                    </m:r>
                    <m:r>
                      <a:rPr lang="en-US" sz="2000" i="1" dirty="0" err="1">
                        <a:latin typeface="Cambria Math"/>
                      </a:rPr>
                      <m:t>+</m:t>
                    </m:r>
                    <m:r>
                      <a:rPr lang="en-US" sz="2000" i="1" dirty="0" err="1">
                        <a:latin typeface="Cambria Math"/>
                      </a:rPr>
                      <m:t>𝑑</m:t>
                    </m:r>
                    <m:r>
                      <a:rPr lang="en-US" sz="2000" i="1" dirty="0">
                        <a:latin typeface="Cambria Math"/>
                      </a:rPr>
                      <m:t>𝜉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FE217-9B7C-43AC-86B8-2BF19A40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074" y="954224"/>
                <a:ext cx="6256715" cy="1045479"/>
              </a:xfrm>
              <a:prstGeom prst="rect">
                <a:avLst/>
              </a:prstGeom>
              <a:blipFill>
                <a:blip r:embed="rId5"/>
                <a:stretch>
                  <a:fillRect b="-994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39D822-3CE9-4252-9094-92C7F2FF7636}"/>
                  </a:ext>
                </a:extLst>
              </p:cNvPr>
              <p:cNvSpPr txBox="1"/>
              <p:nvPr/>
            </p:nvSpPr>
            <p:spPr>
              <a:xfrm>
                <a:off x="9495596" y="2299384"/>
                <a:ext cx="873060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i="1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CA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fr-CH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39D822-3CE9-4252-9094-92C7F2FF7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596" y="2299384"/>
                <a:ext cx="873060" cy="39504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C44044-9EE7-40DF-8B6E-1A637193CFB1}"/>
                  </a:ext>
                </a:extLst>
              </p:cNvPr>
              <p:cNvSpPr txBox="1"/>
              <p:nvPr/>
            </p:nvSpPr>
            <p:spPr>
              <a:xfrm>
                <a:off x="9170046" y="5198113"/>
                <a:ext cx="357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fr-CH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C44044-9EE7-40DF-8B6E-1A637193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046" y="5198113"/>
                <a:ext cx="357213" cy="369332"/>
              </a:xfrm>
              <a:prstGeom prst="rect">
                <a:avLst/>
              </a:prstGeom>
              <a:blipFill>
                <a:blip r:embed="rId7"/>
                <a:stretch>
                  <a:fillRect l="-5085" b="-13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CBF84-44CB-4468-8B7B-14BBF19168B6}"/>
              </a:ext>
            </a:extLst>
          </p:cNvPr>
          <p:cNvCxnSpPr/>
          <p:nvPr/>
        </p:nvCxnSpPr>
        <p:spPr bwMode="auto">
          <a:xfrm>
            <a:off x="10946674" y="2140847"/>
            <a:ext cx="0" cy="3417890"/>
          </a:xfrm>
          <a:prstGeom prst="line">
            <a:avLst/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78ED2D-9993-4EF5-A159-7045996840C7}"/>
                  </a:ext>
                </a:extLst>
              </p:cNvPr>
              <p:cNvSpPr txBox="1"/>
              <p:nvPr/>
            </p:nvSpPr>
            <p:spPr>
              <a:xfrm>
                <a:off x="10781473" y="5605540"/>
                <a:ext cx="357213" cy="384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</m:oMath>
                  </m:oMathPara>
                </a14:m>
                <a:endParaRPr lang="fr-CH" sz="1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78ED2D-9993-4EF5-A159-704599684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473" y="5605540"/>
                <a:ext cx="357213" cy="384272"/>
              </a:xfrm>
              <a:prstGeom prst="rect">
                <a:avLst/>
              </a:prstGeom>
              <a:blipFill>
                <a:blip r:embed="rId8"/>
                <a:stretch>
                  <a:fillRect l="-6897" t="-7937" r="-8621" b="-1269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69C96D-2121-48FF-ADCB-7F4CBA076FF5}"/>
              </a:ext>
            </a:extLst>
          </p:cNvPr>
          <p:cNvCxnSpPr>
            <a:cxnSpLocks/>
          </p:cNvCxnSpPr>
          <p:nvPr/>
        </p:nvCxnSpPr>
        <p:spPr bwMode="auto">
          <a:xfrm>
            <a:off x="10720251" y="2251166"/>
            <a:ext cx="0" cy="3320634"/>
          </a:xfrm>
          <a:prstGeom prst="line">
            <a:avLst/>
          </a:prstGeom>
          <a:noFill/>
          <a:ln w="12700" cap="flat" cmpd="sng" algn="ctr">
            <a:solidFill>
              <a:srgbClr val="FF33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CC7ED3-F5DE-48DF-B00E-580F5031AFE1}"/>
              </a:ext>
            </a:extLst>
          </p:cNvPr>
          <p:cNvCxnSpPr>
            <a:cxnSpLocks/>
          </p:cNvCxnSpPr>
          <p:nvPr/>
        </p:nvCxnSpPr>
        <p:spPr bwMode="auto">
          <a:xfrm>
            <a:off x="11103430" y="2243921"/>
            <a:ext cx="0" cy="3320634"/>
          </a:xfrm>
          <a:prstGeom prst="line">
            <a:avLst/>
          </a:prstGeom>
          <a:noFill/>
          <a:ln w="12700" cap="flat" cmpd="sng" algn="ctr">
            <a:solidFill>
              <a:srgbClr val="FF33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418DA9-AC92-4153-868E-09D19F71FF55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8594" y="2225040"/>
            <a:ext cx="4118492" cy="18881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D92A2A-EA93-4CE3-BE35-CEECE12CAF88}"/>
              </a:ext>
            </a:extLst>
          </p:cNvPr>
          <p:cNvCxnSpPr/>
          <p:nvPr/>
        </p:nvCxnSpPr>
        <p:spPr bwMode="auto">
          <a:xfrm>
            <a:off x="7544389" y="2231342"/>
            <a:ext cx="0" cy="535577"/>
          </a:xfrm>
          <a:prstGeom prst="line">
            <a:avLst/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BA1E2-F74C-4DD8-BCEE-CB5F098D2D31}"/>
              </a:ext>
            </a:extLst>
          </p:cNvPr>
          <p:cNvCxnSpPr>
            <a:cxnSpLocks/>
          </p:cNvCxnSpPr>
          <p:nvPr/>
        </p:nvCxnSpPr>
        <p:spPr bwMode="auto">
          <a:xfrm>
            <a:off x="7545977" y="2098766"/>
            <a:ext cx="0" cy="143692"/>
          </a:xfrm>
          <a:prstGeom prst="line">
            <a:avLst/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D14EE9-9D14-4B70-B3F3-B1703DE9F74A}"/>
              </a:ext>
            </a:extLst>
          </p:cNvPr>
          <p:cNvCxnSpPr>
            <a:cxnSpLocks/>
          </p:cNvCxnSpPr>
          <p:nvPr/>
        </p:nvCxnSpPr>
        <p:spPr bwMode="auto">
          <a:xfrm>
            <a:off x="7545978" y="1819152"/>
            <a:ext cx="0" cy="301843"/>
          </a:xfrm>
          <a:prstGeom prst="line">
            <a:avLst/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158834-7EA7-4F52-A0D2-72F9C8B7B31B}"/>
              </a:ext>
            </a:extLst>
          </p:cNvPr>
          <p:cNvSpPr txBox="1"/>
          <p:nvPr/>
        </p:nvSpPr>
        <p:spPr>
          <a:xfrm>
            <a:off x="7547390" y="2292056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+mj-lt"/>
              </a:rPr>
              <a:t>1.9207</a:t>
            </a:r>
            <a:endParaRPr lang="fr-CH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7632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FDEB2-DD78-4C4E-8208-F245B07FB6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72B14-78F1-449D-8CFC-90705F89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25" y="2504522"/>
            <a:ext cx="7057911" cy="4093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7F6DF-5992-4CA9-B772-5F92A831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30" y="132576"/>
            <a:ext cx="6662057" cy="21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53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43565" y="-1"/>
                <a:ext cx="11065561" cy="1073295"/>
              </a:xfrm>
            </p:spPr>
            <p:txBody>
              <a:bodyPr/>
              <a:lstStyle/>
              <a:p>
                <a:r>
                  <a:rPr lang="en-US" dirty="0"/>
                  <a:t>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ℓ</m:t>
                        </m:r>
                      </m:e>
                      <m:sup>
                        <m:r>
                          <a:rPr lang="en-US" b="1" i="1" dirty="0" smtClean="0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- Norm Minimization</a:t>
                </a:r>
                <a:br>
                  <a:rPr lang="en-US" dirty="0"/>
                </a:br>
                <a:r>
                  <a:rPr lang="en-US" dirty="0"/>
                  <a:t>Laplace Noise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5" y="-1"/>
                <a:ext cx="11065561" cy="1073295"/>
              </a:xfrm>
              <a:blipFill>
                <a:blip r:embed="rId2"/>
                <a:stretch>
                  <a:fillRect l="-1377" t="-5682" b="-1931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the pdf of the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exp</m:t>
                        </m:r>
                      </m:fName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distribution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𝜆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" dirty="0"/>
                  <a:t> and its CDF is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" dirty="0"/>
              </a:p>
              <a:p>
                <a:endParaRPr lang="en-US" dirty="0"/>
              </a:p>
              <a:p>
                <a:r>
                  <a:rPr lang="en-US" dirty="0"/>
                  <a:t>Consider the following sampling method:</a:t>
                </a:r>
              </a:p>
              <a:p>
                <a:pPr lvl="1"/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∼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𝜆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probability 0.5,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</m:oMath>
                </a14:m>
                <a:br>
                  <a:rPr lang="fr-CH" dirty="0"/>
                </a:br>
                <a:r>
                  <a:rPr lang="en-US" dirty="0"/>
                  <a:t>with probability 0.5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 output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called Laplace Noise</a:t>
                </a:r>
                <a:endParaRPr lang="en-US" b="0" dirty="0"/>
              </a:p>
              <a:p>
                <a:pPr marL="457200" lvl="1"/>
                <a:endParaRPr lang="en-US" dirty="0"/>
              </a:p>
              <a:p>
                <a:r>
                  <a:rPr lang="en-US" dirty="0"/>
                  <a:t>What is its pdf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1378424"/>
                <a:ext cx="8856662" cy="5363689"/>
              </a:xfrm>
              <a:blipFill>
                <a:blip r:embed="rId3"/>
                <a:stretch>
                  <a:fillRect l="-1032" t="-56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3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Least Square Fit of Virus Infection Data</a:t>
            </a:r>
          </a:p>
        </p:txBody>
      </p:sp>
      <p:sp>
        <p:nvSpPr>
          <p:cNvPr id="409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C95AC63-688B-4B71-8836-7216E790036E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838200"/>
            <a:ext cx="7400925" cy="5772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4819511" y="4038601"/>
            <a:ext cx="1860830" cy="40011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</a:rPr>
              <a:t>Least square fit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2887648" y="1595438"/>
            <a:ext cx="4297395" cy="1631216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+mn-lt"/>
                <a:sym typeface="Symbol" pitchFamily="18" charset="2"/>
              </a:rPr>
              <a:t></a:t>
            </a:r>
            <a:r>
              <a:rPr lang="fr-FR" sz="2000" dirty="0">
                <a:latin typeface="+mn-lt"/>
              </a:rPr>
              <a:t> = 0.5173</a:t>
            </a:r>
          </a:p>
          <a:p>
            <a:endParaRPr lang="fr-FR" sz="2000" dirty="0">
              <a:latin typeface="+mn-lt"/>
            </a:endParaRPr>
          </a:p>
          <a:p>
            <a:r>
              <a:rPr lang="fr-FR" sz="2000" dirty="0" err="1">
                <a:latin typeface="+mn-lt"/>
              </a:rPr>
              <a:t>Mean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doubling</a:t>
            </a:r>
            <a:r>
              <a:rPr lang="fr-FR" sz="2000" dirty="0">
                <a:latin typeface="+mn-lt"/>
              </a:rPr>
              <a:t> time 1.34 </a:t>
            </a:r>
            <a:r>
              <a:rPr lang="fr-FR" sz="2000" dirty="0" err="1">
                <a:latin typeface="+mn-lt"/>
              </a:rPr>
              <a:t>hours</a:t>
            </a:r>
            <a:endParaRPr lang="fr-FR" sz="2000" dirty="0">
              <a:latin typeface="+mn-lt"/>
            </a:endParaRPr>
          </a:p>
          <a:p>
            <a:endParaRPr lang="fr-FR" sz="2000" dirty="0">
              <a:latin typeface="+mn-lt"/>
            </a:endParaRPr>
          </a:p>
          <a:p>
            <a:r>
              <a:rPr lang="fr-FR" sz="2000" dirty="0" err="1">
                <a:latin typeface="+mn-lt"/>
              </a:rPr>
              <a:t>Prediction</a:t>
            </a:r>
            <a:r>
              <a:rPr lang="fr-FR" sz="2000" dirty="0">
                <a:latin typeface="+mn-lt"/>
              </a:rPr>
              <a:t> at +6 </a:t>
            </a:r>
            <a:r>
              <a:rPr lang="fr-FR" sz="2000" dirty="0" err="1">
                <a:latin typeface="+mn-lt"/>
              </a:rPr>
              <a:t>hours</a:t>
            </a:r>
            <a:r>
              <a:rPr lang="fr-FR" sz="2000" dirty="0">
                <a:latin typeface="+mn-lt"/>
              </a:rPr>
              <a:t>: 100 000 hosts</a:t>
            </a:r>
          </a:p>
        </p:txBody>
      </p:sp>
    </p:spTree>
    <p:extLst>
      <p:ext uri="{BB962C8B-B14F-4D97-AF65-F5344CB8AC3E}">
        <p14:creationId xmlns:p14="http://schemas.microsoft.com/office/powerpoint/2010/main" val="298871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PDF of Laplace noise is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𝑓</m:t>
                    </m:r>
                    <m:r>
                      <a:rPr lang="en-US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/>
                      </a:rPr>
                      <m:t> = 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smtClean="0">
                        <a:latin typeface="Cambria Math"/>
                      </a:rPr>
                      <m:t>  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i="1" smtClean="0">
                        <a:latin typeface="Cambria Math"/>
                      </a:rPr>
                      <m:t> +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num>
                      <m:den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  </m:t>
                    </m:r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blipFill rotWithShape="0">
                <a:blip r:embed="rId6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827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Method 1 (heuristic)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𝑄</m:t>
                    </m:r>
                    <m:r>
                      <a:rPr lang="en-US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 when we choose the first alternative (i.e. we 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otherwise.</a:t>
                </a:r>
              </a:p>
              <a:p>
                <a:br>
                  <a:rPr lang="en-US" dirty="0"/>
                </a:b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&gt;0: </m:t>
                    </m:r>
                  </m:oMath>
                </a14:m>
                <a:r>
                  <a:rPr lang="en-US" dirty="0"/>
                  <a:t> the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</m:e>
                    </m:d>
                  </m:oMath>
                </a14:m>
                <a:r>
                  <a:rPr lang="en-US" dirty="0"/>
                  <a:t> is equal to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𝑄</m:t>
                        </m:r>
                        <m:r>
                          <a:rPr lang="en-US" i="1" dirty="0" smtClean="0">
                            <a:latin typeface="Cambria Math"/>
                          </a:rPr>
                          <m:t>=1</m:t>
                        </m:r>
                      </m:e>
                    </m:d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</a:rPr>
                      <m:t>and</m:t>
                    </m:r>
                    <m:r>
                      <a:rPr lang="en-US" b="0" i="0" dirty="0" smtClean="0">
                        <a:latin typeface="Cambria Math"/>
                      </a:rPr>
                      <m:t> (</m:t>
                    </m:r>
                    <m:r>
                      <a:rPr lang="en-US" b="0" i="1" dirty="0" smtClean="0">
                        <a:latin typeface="Cambria Math"/>
                      </a:rPr>
                      <m:t>𝑌</m:t>
                    </m:r>
                    <m:r>
                      <a:rPr lang="en-US" i="1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. Its probability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×</m:t>
                    </m:r>
                    <m:r>
                      <a:rPr lang="en-US" b="0" i="1" smtClean="0">
                        <a:latin typeface="Cambria Math"/>
                      </a:rPr>
                      <m:t>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𝜆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𝑑𝑥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𝑜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𝑑𝑥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×</m:t>
                    </m:r>
                    <m:r>
                      <a:rPr lang="en-US" i="1">
                        <a:latin typeface="Cambria Math"/>
                      </a:rPr>
                      <m:t>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&gt;0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0: </m:t>
                    </m:r>
                  </m:oMath>
                </a14:m>
                <a:r>
                  <a:rPr lang="en-US" dirty="0"/>
                  <a:t> the event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𝑋</m:t>
                    </m:r>
                    <m:r>
                      <a:rPr lang="en-US" i="1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𝑑𝑥</m:t>
                        </m:r>
                      </m:e>
                    </m:d>
                  </m:oMath>
                </a14:m>
                <a:r>
                  <a:rPr lang="en-US" dirty="0"/>
                  <a:t> is equal to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𝑄</m:t>
                        </m:r>
                        <m:r>
                          <a:rPr lang="en-US" i="1" dirty="0">
                            <a:latin typeface="Cambria Math"/>
                          </a:rPr>
                          <m:t>=0</m:t>
                        </m:r>
                      </m:e>
                    </m:d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and</m:t>
                    </m:r>
                    <m:r>
                      <a:rPr lang="en-US" dirty="0">
                        <a:latin typeface="Cambria Math"/>
                      </a:rPr>
                      <m:t> (</m:t>
                    </m:r>
                    <m:r>
                      <a:rPr lang="en-US" i="1" dirty="0">
                        <a:latin typeface="Cambria Math"/>
                      </a:rPr>
                      <m:t>𝑌</m:t>
                    </m:r>
                    <m:r>
                      <a:rPr lang="en-US" i="1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. Its probability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×</m:t>
                    </m:r>
                    <m:r>
                      <a:rPr lang="en-US" i="1">
                        <a:latin typeface="Cambria Math"/>
                      </a:rPr>
                      <m:t>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𝑑𝑥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𝑜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𝑑𝑥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×</m:t>
                    </m:r>
                    <m:r>
                      <a:rPr lang="en-US" i="1">
                        <a:latin typeface="Cambria Math"/>
                      </a:rPr>
                      <m:t>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B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8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Method 2 (rigorous)</a:t>
                </a:r>
              </a:p>
              <a:p>
                <a:r>
                  <a:rPr lang="en-US" dirty="0"/>
                  <a:t>For an arbitrary test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𝜑</m:t>
                    </m:r>
                  </m:oMath>
                </a14:m>
                <a:r>
                  <a:rPr lang="en-US" dirty="0"/>
                  <a:t>, let us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we can write it under the form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−∞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+∞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dirty="0"/>
                  <a:t> this will uniquely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|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))=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|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908050"/>
                <a:ext cx="8856662" cy="5834064"/>
              </a:xfrm>
              <a:blipFill>
                <a:blip r:embed="rId2"/>
                <a:stretch>
                  <a:fillRect l="-1032" t="-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9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Laplace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distribution with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r>
                          <a:rPr lang="en-US" i="1">
                            <a:latin typeface="Cambria Math"/>
                          </a:rPr>
                          <m:t>| 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called the Laplace distribution, or 2-sided exponential distribution.</a:t>
                </a:r>
              </a:p>
              <a:p>
                <a:r>
                  <a:rPr lang="en-US" dirty="0"/>
                  <a:t>Its mean is 0 (by symmetry of the pdf) and its variance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It can be used to model noise that has a heavier tail than </a:t>
                </a:r>
                <a:r>
                  <a:rPr lang="en-US" dirty="0" err="1"/>
                  <a:t>gaussian</a:t>
                </a:r>
                <a:r>
                  <a:rPr lang="en-US" dirty="0"/>
                  <a:t> noise; very large values are not too unlikely.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60709" y="3625742"/>
            <a:ext cx="3877871" cy="2738849"/>
            <a:chOff x="996828" y="3625741"/>
            <a:chExt cx="3877871" cy="27388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40" y="3810407"/>
              <a:ext cx="3411659" cy="255418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6828" y="5512527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Laplace(1.414)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82825" y="3992883"/>
              <a:ext cx="14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Normal(0,1)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08878" y="3625741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PDF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137386" y="331129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1-CDF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14" y="3495964"/>
            <a:ext cx="5834494" cy="2868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26380" y="3897313"/>
                <a:ext cx="11631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380" y="3897313"/>
                <a:ext cx="11631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738276" y="5604919"/>
                <a:ext cx="366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276" y="5604919"/>
                <a:ext cx="3663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40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CA" dirty="0"/>
                  <a:t>-Norm Minimization = Laplace Noise</a:t>
                </a:r>
              </a:p>
            </p:txBody>
          </p:sp>
        </mc:Choice>
        <mc:Fallback xmlns="">
          <p:sp>
            <p:nvSpPr>
              <p:cNvPr id="1331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36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model (</a:t>
                </a:r>
                <a:r>
                  <a:rPr lang="en-US" dirty="0">
                    <a:solidFill>
                      <a:srgbClr val="0000FF"/>
                    </a:solidFill>
                  </a:rPr>
                  <a:t>homoscedasticity</a:t>
                </a:r>
                <a:r>
                  <a:rPr lang="en-US" dirty="0"/>
                  <a:t>)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 the signal processing method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CH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score is the same as the statistical method with </a:t>
                </a:r>
                <a:r>
                  <a:rPr lang="en-US" dirty="0" err="1"/>
                  <a:t>iid</a:t>
                </a:r>
                <a:r>
                  <a:rPr lang="en-US" dirty="0"/>
                  <a:t> Laplace noise.</a:t>
                </a:r>
              </a:p>
            </p:txBody>
          </p:sp>
        </mc:Choice>
        <mc:Fallback xmlns="">
          <p:sp>
            <p:nvSpPr>
              <p:cNvPr id="13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857" r="-1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5C580AC-783D-4099-AC3F-B821B5E09D4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0C8A3-4B3D-4BA4-8806-3C6BA0D60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70" y="2281411"/>
            <a:ext cx="10720157" cy="229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93692-6079-4E28-944F-6A6C2BBA5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070" y="1765980"/>
            <a:ext cx="7424406" cy="470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545CB-2911-40E5-9E45-02D45E948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773" y="6028458"/>
            <a:ext cx="6836097" cy="4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31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CH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score functions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2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model to be fitted </a:t>
                </a:r>
                <a:br>
                  <a:rPr lang="en-US" b="0" i="1" dirty="0">
                    <a:latin typeface="Cambria Math"/>
                  </a:rPr>
                </a:br>
                <a:r>
                  <a:rPr lang="en-US" b="0" i="1" dirty="0">
                    <a:latin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noise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we have the equivalences: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40702"/>
                  </p:ext>
                </p:extLst>
              </p:nvPr>
            </p:nvGraphicFramePr>
            <p:xfrm>
              <a:off x="3048000" y="2743201"/>
              <a:ext cx="6096000" cy="29900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237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Score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Statistical</a:t>
                          </a:r>
                          <a:r>
                            <a:rPr lang="en-US" sz="2000" b="1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model</a:t>
                          </a:r>
                          <a:endParaRPr lang="en-US" sz="20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Least Square:</a:t>
                          </a:r>
                          <a:b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score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nois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e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noise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iid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(0, 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Weighted Least Square: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score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×</m:t>
                                          </m:r>
                                          <m:r>
                                            <a:rPr lang="en-US" sz="2000" b="0" i="0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/>
                                            </a:rPr>
                                            <m:t>nois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latin typeface="Cambria Math"/>
                                                </a:rPr>
                                                <m:t>e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nois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2000" b="0" i="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fr-CH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CA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d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0,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score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fr-CH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b="0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noise</m:t>
                                      </m:r>
                                    </m:e>
                                    <m:sub>
                                      <m:r>
                                        <a:rPr lang="fr-CH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oMath>
                          </a14:m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noise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iid</m:t>
                                </m:r>
                                <m:r>
                                  <a:rPr lang="fr-CH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Laplace</m:t>
                                </m:r>
                                <m:r>
                                  <a:rPr lang="fr-CH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CH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fr-CH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score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CH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H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fr-CH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b="0" i="0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noise</m:t>
                                      </m:r>
                                    </m:e>
                                    <m:sub>
                                      <m:r>
                                        <a:rPr lang="fr-CH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nois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2000" b="0" i="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fr-CH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∼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CA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d</m:t>
                                </m:r>
                                <m:r>
                                  <a:rPr lang="fr-CH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2000" b="0" i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Laplace</m:t>
                                </m:r>
                                <m:r>
                                  <a:rPr lang="fr-CH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CH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fr-CH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CH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840702"/>
                  </p:ext>
                </p:extLst>
              </p:nvPr>
            </p:nvGraphicFramePr>
            <p:xfrm>
              <a:off x="3048000" y="2743201"/>
              <a:ext cx="6096000" cy="29900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Score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Statistical</a:t>
                          </a:r>
                          <a:r>
                            <a:rPr lang="en-US" sz="2000" b="1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model</a:t>
                          </a:r>
                          <a:endParaRPr lang="en-US" sz="20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1219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" t="-42169" r="-100600" b="-2301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00" t="-42169" r="-600" b="-2301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8320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" t="-182946" r="-100600" b="-196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00" t="-182946" r="-600" b="-196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43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" t="-561538" r="-100600" b="-28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00" t="-561538" r="-600" b="-28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195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" t="-651515" r="-100600" b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00" t="-651515" r="-600" b="-1848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337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LS versus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CH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- norm minimization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2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03388" y="5503817"/>
            <a:ext cx="8856662" cy="1238296"/>
          </a:xfrm>
        </p:spPr>
        <p:txBody>
          <a:bodyPr/>
          <a:lstStyle/>
          <a:p>
            <a:r>
              <a:rPr lang="en-US" dirty="0"/>
              <a:t>Virus propagation example: both fits give the same result in log-scale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244" t="-101" r="49377" b="31116"/>
          <a:stretch/>
        </p:blipFill>
        <p:spPr>
          <a:xfrm>
            <a:off x="3529669" y="1521373"/>
            <a:ext cx="4989786" cy="38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4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C8B47-A101-4A7D-A732-2574E509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65" y="1139214"/>
            <a:ext cx="10096574" cy="3905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Title 5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CH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dirty="0"/>
                  <a:t>- norm minimization is more r</a:t>
                </a:r>
                <a:r>
                  <a:rPr lang="fr-CH" sz="2800" dirty="0" err="1"/>
                  <a:t>obust</a:t>
                </a:r>
                <a:r>
                  <a:rPr lang="fr-CH" sz="2800" dirty="0"/>
                  <a:t> to « </a:t>
                </a:r>
                <a:r>
                  <a:rPr lang="fr-CH" sz="2800" dirty="0" err="1"/>
                  <a:t>Outliers</a:t>
                </a:r>
                <a:r>
                  <a:rPr lang="fr-CH" sz="2800" dirty="0"/>
                  <a:t> »</a:t>
                </a:r>
              </a:p>
            </p:txBody>
          </p:sp>
        </mc:Choice>
        <mc:Fallback xmlns="">
          <p:sp>
            <p:nvSpPr>
              <p:cNvPr id="17410" name="Tit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7983ADF-926B-4E3C-BC7E-78E6E6EFD66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97461" y="2981379"/>
            <a:ext cx="499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+mn-lt"/>
              </a:rPr>
              <a:t>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245630" y="3536387"/>
                <a:ext cx="5466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630" y="3536387"/>
                <a:ext cx="546689" cy="461665"/>
              </a:xfrm>
              <a:prstGeom prst="rect">
                <a:avLst/>
              </a:prstGeom>
              <a:blipFill>
                <a:blip r:embed="rId4"/>
                <a:stretch>
                  <a:fillRect l="-337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CB543F6-4EF6-4AC7-8103-7CAE29951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505" y="5126224"/>
            <a:ext cx="6689891" cy="1467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648192-1C0C-43A1-BB73-4E6834AA2881}"/>
                  </a:ext>
                </a:extLst>
              </p14:cNvPr>
              <p14:cNvContentPartPr/>
              <p14:nvPr/>
            </p14:nvContentPartPr>
            <p14:xfrm>
              <a:off x="6852639" y="1281242"/>
              <a:ext cx="604800" cy="48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648192-1C0C-43A1-BB73-4E6834AA28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3999" y="1272242"/>
                <a:ext cx="622440" cy="5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291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To understand the difference between LS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dirty="0"/>
                  <a:t> consider the simple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𝐧𝐨𝐢𝐬𝐞</m:t>
                    </m:r>
                  </m:oMath>
                </a14:m>
                <a:br>
                  <a:rPr lang="en-US" sz="2800" dirty="0"/>
                </a:br>
                <a:r>
                  <a:rPr lang="en-US" sz="2800" dirty="0"/>
                  <a:t>i.e. fit a cloud of data to a single value</a:t>
                </a:r>
              </a:p>
            </p:txBody>
          </p:sp>
        </mc:Choice>
        <mc:Fallback xmlns="">
          <p:sp>
            <p:nvSpPr>
              <p:cNvPr id="1843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14362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5" name="Text Placeholder 3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/>
          <a:lstStyle/>
          <a:p>
            <a:r>
              <a:rPr lang="fr-CH" sz="2400" dirty="0"/>
              <a:t>Least Square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600" y="2174875"/>
                <a:ext cx="5386917" cy="3951288"/>
              </a:xfrm>
            </p:spPr>
            <p:txBody>
              <a:bodyPr/>
              <a:lstStyle/>
              <a:p>
                <a:pPr/>
                <a:r>
                  <a:rPr lang="en-US" sz="2400" dirty="0"/>
                  <a:t>Model: 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latin typeface="Cambria Math"/>
                        </a:rPr>
                        <m:t> = </m:t>
                      </m:r>
                      <m:r>
                        <a:rPr lang="en-US" sz="2400" i="1" smtClean="0">
                          <a:latin typeface="Cambria Math"/>
                        </a:rPr>
                        <m:t>𝑚</m:t>
                      </m:r>
                      <m:r>
                        <a:rPr lang="en-US" sz="2400" i="1" smtClean="0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iid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 is </a:t>
                </a:r>
                <a:r>
                  <a:rPr lang="en-US" sz="2400" i="1" dirty="0"/>
                  <a:t>m</a:t>
                </a:r>
                <a:r>
                  <a:rPr lang="en-US" sz="2400" dirty="0"/>
                  <a:t> 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Confidence interval ?</a:t>
                </a:r>
              </a:p>
            </p:txBody>
          </p:sp>
        </mc:Choice>
        <mc:Fallback xmlns="">
          <p:sp>
            <p:nvSpPr>
              <p:cNvPr id="1843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" y="2174875"/>
                <a:ext cx="5386917" cy="3951288"/>
              </a:xfrm>
              <a:blipFill>
                <a:blip r:embed="rId3"/>
                <a:stretch>
                  <a:fillRect l="-1697" t="-123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7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/>
          <a:lstStyle/>
          <a:p>
            <a:r>
              <a:rPr lang="fr-CH" sz="2400" dirty="0"/>
              <a:t>L1 </a:t>
            </a:r>
            <a:r>
              <a:rPr lang="fr-CH" sz="2400" dirty="0" err="1"/>
              <a:t>Norm</a:t>
            </a:r>
            <a:r>
              <a:rPr lang="fr-CH" sz="2400" dirty="0"/>
              <a:t> </a:t>
            </a:r>
            <a:r>
              <a:rPr lang="fr-CH" sz="2400" dirty="0" err="1"/>
              <a:t>Minimization</a:t>
            </a:r>
            <a:endParaRPr lang="fr-C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8" name="Content Placeholder 6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5662" y="2174875"/>
                <a:ext cx="5101424" cy="3951288"/>
              </a:xfrm>
            </p:spPr>
            <p:txBody>
              <a:bodyPr/>
              <a:lstStyle/>
              <a:p>
                <a:pPr/>
                <a:r>
                  <a:rPr lang="en-US" sz="2400" dirty="0"/>
                  <a:t>Model: 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= </m:t>
                      </m:r>
                      <m:r>
                        <a:rPr lang="en-US" sz="2400" i="1">
                          <a:latin typeface="Cambria Math"/>
                        </a:rPr>
                        <m:t>𝑚</m:t>
                      </m:r>
                      <m:r>
                        <a:rPr lang="en-US" sz="2400" i="1">
                          <a:latin typeface="Cambria Math"/>
                        </a:rPr>
                        <m:t> 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iid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Laplace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 is </a:t>
                </a:r>
                <a:r>
                  <a:rPr lang="en-US" sz="2400" i="1" dirty="0"/>
                  <a:t>m</a:t>
                </a:r>
                <a:r>
                  <a:rPr lang="en-US" sz="2400" dirty="0"/>
                  <a:t> 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Confidence interval ?</a:t>
                </a:r>
              </a:p>
            </p:txBody>
          </p:sp>
        </mc:Choice>
        <mc:Fallback xmlns="">
          <p:sp>
            <p:nvSpPr>
              <p:cNvPr id="18438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5662" y="2174875"/>
                <a:ext cx="5101424" cy="3951288"/>
              </a:xfrm>
              <a:blipFill>
                <a:blip r:embed="rId4"/>
                <a:stretch>
                  <a:fillRect l="-1792" t="-123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7B21EB-9DE0-43FB-B883-D5BEC6F636CB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08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the LS fit of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dirty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fr-CH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H" dirty="0">
                        <a:latin typeface="Cambria Math" panose="02040503050406030204" pitchFamily="18" charset="0"/>
                      </a:rPr>
                      <m:t>𝐧𝐨𝐢𝐬𝐞</m:t>
                    </m:r>
                    <m:r>
                      <a:rPr lang="fr-CH" dirty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2151" b="-107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median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sample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mean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p>
                          <m:sSup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CH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9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blipFill rotWithShape="0">
                <a:blip r:embed="rId6"/>
                <a:stretch>
                  <a:fillRect l="-1158" t="-9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B40DE49-4246-4011-B964-D654E5D2EC1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24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Least Square Fit of Virus Infection Data In Log Scale</a:t>
            </a:r>
          </a:p>
        </p:txBody>
      </p:sp>
      <p:sp>
        <p:nvSpPr>
          <p:cNvPr id="512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CDFF946-380A-496C-9CA8-14CA99AAE008}" type="slidenum">
              <a:rPr lang="en-US"/>
              <a:pPr>
                <a:defRPr/>
              </a:pPr>
              <a:t>5</a:t>
            </a:fld>
            <a:endParaRPr lang="en-US"/>
          </a:p>
        </p:txBody>
      </p:sp>
      <p:pic>
        <p:nvPicPr>
          <p:cNvPr id="614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914401"/>
            <a:ext cx="7200900" cy="5757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6424065" y="4491446"/>
            <a:ext cx="1860830" cy="40011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Least square fit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2958980" y="1595438"/>
            <a:ext cx="4154728" cy="1631216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+mn-lt"/>
                <a:sym typeface="Symbol" pitchFamily="18" charset="2"/>
              </a:rPr>
              <a:t></a:t>
            </a:r>
            <a:r>
              <a:rPr lang="fr-FR" sz="2000" dirty="0">
                <a:latin typeface="+mn-lt"/>
              </a:rPr>
              <a:t> = 0.39</a:t>
            </a:r>
          </a:p>
          <a:p>
            <a:endParaRPr lang="fr-FR" sz="2000" dirty="0">
              <a:latin typeface="+mn-lt"/>
            </a:endParaRPr>
          </a:p>
          <a:p>
            <a:r>
              <a:rPr lang="fr-FR" sz="2000" dirty="0" err="1">
                <a:latin typeface="+mn-lt"/>
              </a:rPr>
              <a:t>Mean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doubling</a:t>
            </a:r>
            <a:r>
              <a:rPr lang="fr-FR" sz="2000" dirty="0">
                <a:latin typeface="+mn-lt"/>
              </a:rPr>
              <a:t> time 1.77 </a:t>
            </a:r>
            <a:r>
              <a:rPr lang="fr-FR" sz="2000" dirty="0" err="1">
                <a:latin typeface="+mn-lt"/>
              </a:rPr>
              <a:t>hours</a:t>
            </a:r>
            <a:endParaRPr lang="fr-FR" sz="2000" dirty="0">
              <a:latin typeface="+mn-lt"/>
            </a:endParaRPr>
          </a:p>
          <a:p>
            <a:endParaRPr lang="fr-FR" sz="2000" dirty="0">
              <a:latin typeface="+mn-lt"/>
            </a:endParaRPr>
          </a:p>
          <a:p>
            <a:r>
              <a:rPr lang="fr-FR" sz="2000" dirty="0" err="1">
                <a:latin typeface="+mn-lt"/>
              </a:rPr>
              <a:t>Prediction</a:t>
            </a:r>
            <a:r>
              <a:rPr lang="fr-FR" sz="2000" dirty="0">
                <a:latin typeface="+mn-lt"/>
              </a:rPr>
              <a:t> at +6 </a:t>
            </a:r>
            <a:r>
              <a:rPr lang="fr-FR" sz="2000" dirty="0" err="1">
                <a:latin typeface="+mn-lt"/>
              </a:rPr>
              <a:t>hours</a:t>
            </a:r>
            <a:r>
              <a:rPr lang="fr-FR" sz="2000" dirty="0">
                <a:latin typeface="+mn-lt"/>
              </a:rPr>
              <a:t>: 39 000 hosts</a:t>
            </a:r>
          </a:p>
        </p:txBody>
      </p:sp>
    </p:spTree>
    <p:extLst>
      <p:ext uri="{BB962C8B-B14F-4D97-AF65-F5344CB8AC3E}">
        <p14:creationId xmlns:p14="http://schemas.microsoft.com/office/powerpoint/2010/main" val="414357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LS fit,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minimizes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p>
                          <m:sSup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; now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Thus the minimum is for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Answer B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64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06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8361571-B936-4FD3-B9C5-383E5EBF6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002" y="1524000"/>
                <a:ext cx="5070764" cy="5218113"/>
              </a:xfrm>
            </p:spPr>
            <p:txBody>
              <a:bodyPr/>
              <a:lstStyle/>
              <a:p>
                <a:r>
                  <a:rPr lang="x-none" dirty="0"/>
                  <a:t>A</a:t>
                </a:r>
                <a:r>
                  <a:rPr lang="en-CA" dirty="0"/>
                  <a:t>l</a:t>
                </a:r>
                <a:r>
                  <a:rPr lang="x-none" dirty="0"/>
                  <a:t>t</a:t>
                </a:r>
                <a:r>
                  <a:rPr lang="en-CA" dirty="0"/>
                  <a:t>e</a:t>
                </a:r>
                <a:r>
                  <a:rPr lang="x-none" dirty="0"/>
                  <a:t>r</a:t>
                </a:r>
                <a:r>
                  <a:rPr lang="en-CA" dirty="0"/>
                  <a:t>n</a:t>
                </a:r>
                <a:r>
                  <a:rPr lang="x-none" dirty="0"/>
                  <a:t>a</a:t>
                </a:r>
                <a:r>
                  <a:rPr lang="en-CA" dirty="0"/>
                  <a:t>t</a:t>
                </a:r>
                <a:r>
                  <a:rPr lang="x-none" dirty="0" err="1"/>
                  <a:t>i</a:t>
                </a:r>
                <a:r>
                  <a:rPr lang="en-CA" dirty="0"/>
                  <a:t>v</a:t>
                </a:r>
                <a:r>
                  <a:rPr lang="x-none" dirty="0"/>
                  <a:t>e </a:t>
                </a:r>
                <a:r>
                  <a:rPr lang="en-CA" dirty="0"/>
                  <a:t>s</a:t>
                </a:r>
                <a:r>
                  <a:rPr lang="x-none" dirty="0"/>
                  <a:t>o</a:t>
                </a:r>
                <a:r>
                  <a:rPr lang="en-CA" dirty="0"/>
                  <a:t>l</a:t>
                </a:r>
                <a:r>
                  <a:rPr lang="x-none" dirty="0"/>
                  <a:t>u</a:t>
                </a:r>
                <a:r>
                  <a:rPr lang="en-CA" dirty="0"/>
                  <a:t>t</a:t>
                </a:r>
                <a:r>
                  <a:rPr lang="x-none" dirty="0" err="1"/>
                  <a:t>i</a:t>
                </a:r>
                <a:r>
                  <a:rPr lang="en-CA" dirty="0"/>
                  <a:t>o</a:t>
                </a:r>
                <a:r>
                  <a:rPr lang="x-none" dirty="0"/>
                  <a:t>n: </a:t>
                </a:r>
                <a:r>
                  <a:rPr lang="en-CA" dirty="0"/>
                  <a:t>u</a:t>
                </a:r>
                <a:r>
                  <a:rPr lang="x-none" dirty="0"/>
                  <a:t>s</a:t>
                </a:r>
                <a:r>
                  <a:rPr lang="en-CA" dirty="0"/>
                  <a:t>e</a:t>
                </a:r>
                <a:r>
                  <a:rPr lang="x-none" dirty="0"/>
                  <a:t> </a:t>
                </a:r>
                <a:r>
                  <a:rPr lang="en-CA" dirty="0"/>
                  <a:t>Theorem 3.3:</a:t>
                </a:r>
                <a:endParaRPr lang="x-non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;  </m:t>
                      </m:r>
                      <m:acc>
                        <m:accPr>
                          <m:chr m:val="⃗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x-non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x-non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x-none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x-non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x-none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x-none" b="0" dirty="0"/>
              </a:p>
              <a:p>
                <a:endParaRPr lang="x-none" b="0" dirty="0"/>
              </a:p>
              <a:p>
                <a:endParaRPr lang="x-none" b="0" dirty="0"/>
              </a:p>
              <a:p>
                <a:endParaRPr lang="x-none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8361571-B936-4FD3-B9C5-383E5EBF6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002" y="1524000"/>
                <a:ext cx="5070764" cy="5218113"/>
              </a:xfrm>
              <a:blipFill>
                <a:blip r:embed="rId2"/>
                <a:stretch>
                  <a:fillRect l="-1925" t="-93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10DF0-9D93-4D15-B782-52D55EDB35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433412" y="2133600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CA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412" y="2133600"/>
                <a:ext cx="459869" cy="461665"/>
              </a:xfrm>
              <a:prstGeom prst="rect">
                <a:avLst/>
              </a:prstGeom>
              <a:blipFill>
                <a:blip r:embed="rId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lbow Connector 6"/>
          <p:cNvCxnSpPr>
            <a:stCxn id="3" idx="1"/>
          </p:cNvCxnSpPr>
          <p:nvPr/>
        </p:nvCxnSpPr>
        <p:spPr bwMode="auto">
          <a:xfrm rot="10800000" flipV="1">
            <a:off x="3450059" y="2364432"/>
            <a:ext cx="2983352" cy="230985"/>
          </a:xfrm>
          <a:prstGeom prst="bentConnector3">
            <a:avLst/>
          </a:prstGeom>
          <a:noFill/>
          <a:ln w="317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B76590-16BA-4642-BD7A-8DD62A0B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582" y="2620306"/>
            <a:ext cx="4050417" cy="474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E5AB4-76D3-4050-94CA-7DCCA663A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997" y="3095269"/>
            <a:ext cx="7186003" cy="12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1" i="1" dirty="0" smtClean="0">
                            <a:latin typeface="Cambria Math" panose="02040503050406030204" pitchFamily="18" charset="0"/>
                          </a:rPr>
                          <m:t>ℓ </m:t>
                        </m:r>
                      </m:e>
                      <m:sup>
                        <m:r>
                          <a:rPr lang="fr-CH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fit of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dirty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fr-CH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H" dirty="0">
                        <a:latin typeface="Cambria Math" panose="02040503050406030204" pitchFamily="18" charset="0"/>
                      </a:rPr>
                      <m:t>𝐧𝐨𝐢𝐬𝐞</m:t>
                    </m:r>
                    <m:r>
                      <a:rPr lang="fr-CH" dirty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625" b="-12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mean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median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p>
                          <m:sSup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H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CH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acc>
                          <m:accPr>
                            <m:chr m:val="̅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9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blipFill rotWithShape="0">
                <a:blip r:embed="rId8"/>
                <a:stretch>
                  <a:fillRect l="-1101" t="-9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B40DE49-4246-4011-B964-D654E5D2EC1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2322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fit,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minimizes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/>
                  <a:t>;</a:t>
                </a:r>
                <a:br>
                  <a:rPr lang="en-US" dirty="0"/>
                </a:br>
                <a:r>
                  <a:rPr lang="en-US" dirty="0"/>
                  <a:t>Consider the mapping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e.g.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br>
                  <a:rPr lang="fr-CH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CH" b="0" i="1" dirty="0">
                    <a:latin typeface="Cambria Math" panose="02040503050406030204" pitchFamily="18" charset="0"/>
                  </a:rPr>
                  <a:t> </a:t>
                </a:r>
                <a:br>
                  <a:rPr lang="fr-CH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CH" i="1" dirty="0">
                    <a:latin typeface="Cambria Math" panose="02040503050406030204" pitchFamily="18" charset="0"/>
                  </a:rPr>
                  <a:t> </a:t>
                </a:r>
                <a:br>
                  <a:rPr lang="fr-CH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dirty="0"/>
                  <a:t> </a:t>
                </a:r>
                <a:br>
                  <a:rPr lang="fr-CH" dirty="0"/>
                </a:br>
                <a:r>
                  <a:rPr lang="fr-CH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=1−4=−3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general when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not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fr-CH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b="0" i="0" dirty="0" smtClean="0">
                        <a:latin typeface="Cambria Math" panose="02040503050406030204" pitchFamily="18" charset="0"/>
                      </a:rPr>
                      <m:t>nb</m:t>
                    </m:r>
                    <m:r>
                      <a:rPr lang="fr-CH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dirty="0" smtClean="0">
                        <a:latin typeface="Cambria Math" panose="02040503050406030204" pitchFamily="18" charset="0"/>
                      </a:rPr>
                      <m:t>points</m:t>
                    </m:r>
                    <m:r>
                      <a:rPr lang="fr-CH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dirty="0" smtClean="0">
                        <a:latin typeface="Cambria Math" panose="02040503050406030204" pitchFamily="18" charset="0"/>
                      </a:rPr>
                      <m:t>below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fr-CH" b="0" i="0" dirty="0" smtClean="0">
                        <a:latin typeface="Cambria Math" panose="02040503050406030204" pitchFamily="18" charset="0"/>
                      </a:rPr>
                      <m:t>nb</m:t>
                    </m:r>
                    <m:r>
                      <a:rPr lang="fr-CH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dirty="0" smtClean="0">
                        <a:latin typeface="Cambria Math" panose="02040503050406030204" pitchFamily="18" charset="0"/>
                      </a:rPr>
                      <m:t>points</m:t>
                    </m:r>
                    <m:r>
                      <a:rPr lang="fr-CH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dirty="0" smtClean="0">
                        <a:latin typeface="Cambria Math" panose="02040503050406030204" pitchFamily="18" charset="0"/>
                      </a:rPr>
                      <m:t>above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; when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odd: </a:t>
                </a:r>
              </a:p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decreases for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median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increases for 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fr-CH" i="0">
                        <a:latin typeface="Cambria Math" panose="02040503050406030204" pitchFamily="18" charset="0"/>
                      </a:rPr>
                      <m:t>median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Answer B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4910" y="792944"/>
                <a:ext cx="8424490" cy="5689600"/>
              </a:xfrm>
              <a:blipFill>
                <a:blip r:embed="rId2"/>
                <a:stretch>
                  <a:fillRect l="-1158" t="-857" b="-793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532237" y="722914"/>
            <a:ext cx="6708927" cy="3366687"/>
            <a:chOff x="2855836" y="722913"/>
            <a:chExt cx="6708927" cy="3366687"/>
          </a:xfrm>
        </p:grpSpPr>
        <p:grpSp>
          <p:nvGrpSpPr>
            <p:cNvPr id="8" name="Group 7"/>
            <p:cNvGrpSpPr/>
            <p:nvPr/>
          </p:nvGrpSpPr>
          <p:grpSpPr>
            <a:xfrm>
              <a:off x="2855836" y="722913"/>
              <a:ext cx="6708927" cy="3366687"/>
              <a:chOff x="107950" y="1797651"/>
              <a:chExt cx="6708927" cy="33666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5486400" y="4438650"/>
                    <a:ext cx="4339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dirty="0" err="1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6400" y="4438650"/>
                    <a:ext cx="43390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50" y="1797651"/>
                <a:ext cx="6708927" cy="3366687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4800600" y="3629897"/>
              <a:ext cx="3178968" cy="396006"/>
              <a:chOff x="4800600" y="3772772"/>
              <a:chExt cx="3178968" cy="3960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4800600" y="3772772"/>
                    <a:ext cx="607218" cy="3960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0600" y="3772772"/>
                    <a:ext cx="607218" cy="396006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314950" y="3772772"/>
                    <a:ext cx="607218" cy="3960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4950" y="3772772"/>
                    <a:ext cx="607218" cy="39600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829300" y="3772772"/>
                    <a:ext cx="607218" cy="3960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9300" y="3772772"/>
                    <a:ext cx="607218" cy="39600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210300" y="3772772"/>
                    <a:ext cx="607218" cy="3960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0300" y="3772772"/>
                    <a:ext cx="607218" cy="39600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7372350" y="3772772"/>
                    <a:ext cx="607218" cy="3960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(5)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350" y="3772772"/>
                    <a:ext cx="607218" cy="39600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244793" y="1371600"/>
                <a:ext cx="759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793" y="1371600"/>
                <a:ext cx="7596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619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LS 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CH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: intuitive comparison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1132BE5-7E48-419B-9D67-4F6C2DE0D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565" y="4459533"/>
                <a:ext cx="9433048" cy="230336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CH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is more robust than LS, less sensitive to outliers</a:t>
                </a:r>
              </a:p>
              <a:p>
                <a:r>
                  <a:rPr lang="en-US" dirty="0"/>
                  <a:t>Confidence intervals are simple with LS – but meaningful only if normal assumption holds</a:t>
                </a:r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1132BE5-7E48-419B-9D67-4F6C2DE0D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4459533"/>
                <a:ext cx="9433048" cy="2303361"/>
              </a:xfrm>
              <a:blipFill>
                <a:blip r:embed="rId3"/>
                <a:stretch>
                  <a:fillRect l="-969" t="-21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17B21EB-9DE0-43FB-B883-D5BEC6F636C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AF2F69-6135-45CD-A427-E0CA01279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6" t="-384" r="4449" b="26758"/>
          <a:stretch/>
        </p:blipFill>
        <p:spPr>
          <a:xfrm>
            <a:off x="3124607" y="1195957"/>
            <a:ext cx="8811491" cy="281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6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84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43545"/>
                <a:ext cx="8785225" cy="908050"/>
              </a:xfrm>
            </p:spPr>
            <p:txBody>
              <a:bodyPr/>
              <a:lstStyle/>
              <a:p>
                <a:r>
                  <a:rPr lang="en-US" dirty="0"/>
                  <a:t>Linear Regression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1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CH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norm minimization</a:t>
                </a:r>
              </a:p>
            </p:txBody>
          </p:sp>
        </mc:Choice>
        <mc:Fallback xmlns="">
          <p:sp>
            <p:nvSpPr>
              <p:cNvPr id="3584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43545"/>
                <a:ext cx="8785225" cy="908050"/>
              </a:xfrm>
              <a:blipFill>
                <a:blip r:embed="rId2"/>
                <a:stretch>
                  <a:fillRect l="-1804" b="-536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norm minimization + linear dependency on parameter</a:t>
                </a:r>
              </a:p>
              <a:p>
                <a:r>
                  <a:rPr lang="en-US" dirty="0"/>
                  <a:t>More robust than LS linear regression</a:t>
                </a:r>
              </a:p>
              <a:p>
                <a:r>
                  <a:rPr lang="en-US" dirty="0"/>
                  <a:t>Less traditional</a:t>
                </a:r>
              </a:p>
            </p:txBody>
          </p:sp>
        </mc:Choice>
        <mc:Fallback xmlns="">
          <p:sp>
            <p:nvSpPr>
              <p:cNvPr id="35843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54B9B07-9CA3-41F9-9502-DD9DC14BF28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7138"/>
          <a:stretch/>
        </p:blipFill>
        <p:spPr>
          <a:xfrm>
            <a:off x="2049543" y="2990053"/>
            <a:ext cx="8007271" cy="1670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9131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This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x-none" dirty="0"/>
              <a:t>l</a:t>
            </a:r>
            <a:r>
              <a:rPr lang="en-CA" dirty="0" err="1"/>
              <a:t>i</a:t>
            </a:r>
            <a:r>
              <a:rPr lang="x-none" dirty="0"/>
              <a:t>n</a:t>
            </a:r>
            <a:r>
              <a:rPr lang="en-CA" dirty="0"/>
              <a:t>e</a:t>
            </a:r>
            <a:r>
              <a:rPr lang="x-none" dirty="0"/>
              <a:t>a</a:t>
            </a:r>
            <a:r>
              <a:rPr lang="en-CA" dirty="0"/>
              <a:t>r</a:t>
            </a:r>
            <a:r>
              <a:rPr lang="fr-CH" dirty="0"/>
              <a:t> </a:t>
            </a:r>
            <a:r>
              <a:rPr lang="fr-CH" dirty="0" err="1"/>
              <a:t>programming</a:t>
            </a:r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70F8A53-30FE-43D3-970A-4F754186B00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FB1A04-A2C5-4975-A8BF-9AA79D92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9" y="1230965"/>
            <a:ext cx="10979320" cy="45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76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4D1CAC5-3E6F-41B6-8202-7324CD50A5A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3214"/>
          <a:stretch/>
        </p:blipFill>
        <p:spPr bwMode="auto">
          <a:xfrm>
            <a:off x="1638300" y="2"/>
            <a:ext cx="8915400" cy="60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85F53A-6C70-41C3-8BC5-A943B8AF0A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93" y="6048369"/>
            <a:ext cx="12049213" cy="8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43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Confidence Intervals</a:t>
            </a:r>
          </a:p>
        </p:txBody>
      </p:sp>
      <p:sp>
        <p:nvSpPr>
          <p:cNvPr id="3891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closed form</a:t>
            </a:r>
          </a:p>
          <a:p>
            <a:pPr lvl="1"/>
            <a:endParaRPr lang="en-US" sz="2400" dirty="0"/>
          </a:p>
          <a:p>
            <a:r>
              <a:rPr lang="en-US" dirty="0"/>
              <a:t>We can use an approximate solution based on simulation (“Bootstrap”)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2C7B0A22-E807-4FF3-9C31-B185D0F7DA5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389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9652" y="1000125"/>
            <a:ext cx="367665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86266B2-B50A-48F9-B81D-3D0664CD9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319363"/>
                  </p:ext>
                </p:extLst>
              </p:nvPr>
            </p:nvGraphicFramePr>
            <p:xfrm>
              <a:off x="7035686" y="4060715"/>
              <a:ext cx="268224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12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309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1.4</m:t>
                              </m:r>
                              <m:r>
                                <m:rPr>
                                  <m:nor/>
                                </m:rP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9</m:t>
                              </m:r>
                              <m:r>
                                <a:rPr lang="fr-CH" sz="16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m:rPr>
                                  <m:nor/>
                                </m:rPr>
                                <a:rPr lang="en-US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0.60</m:t>
                              </m:r>
                            </m:oMath>
                          </a14:m>
                          <a:r>
                            <a:rPr lang="en-US" sz="1600" b="0" i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475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0.079</m:t>
                                </m:r>
                                <m:r>
                                  <a:rPr lang="fr-CH" sz="16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0143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475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2</m:t>
                                </m:r>
                                <m:r>
                                  <a:rPr lang="fr-CH" sz="16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47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−0.06</m:t>
                              </m:r>
                              <m:r>
                                <m:rPr>
                                  <m:nor/>
                                </m:rP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H" sz="16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m:rPr>
                                  <m:nor/>
                                </m:rPr>
                                <a:rPr lang="en-US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0368</m:t>
                              </m:r>
                            </m:oMath>
                          </a14:m>
                          <a:endParaRPr lang="en-US" sz="1600" b="0" i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86266B2-B50A-48F9-B81D-3D0664CD9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319363"/>
                  </p:ext>
                </p:extLst>
              </p:nvPr>
            </p:nvGraphicFramePr>
            <p:xfrm>
              <a:off x="7035686" y="4060715"/>
              <a:ext cx="268224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12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309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000" t="-8333" r="-286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000" t="-106557" r="-286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000" t="-210000" r="-286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000" t="-310000" r="-286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6512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Bootstrap : Computation of C</a:t>
            </a:r>
            <a:r>
              <a:rPr lang="" dirty="0"/>
              <a:t>onfidence </a:t>
            </a:r>
            <a:r>
              <a:rPr lang="en-US" dirty="0"/>
              <a:t>I</a:t>
            </a:r>
            <a:r>
              <a:rPr lang="" dirty="0"/>
              <a:t>nterval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parametric model with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and want to find a confidence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for, say,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;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our estimator of 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function of the data (hence is random);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≥0.95 </m:t>
                    </m:r>
                  </m:oMath>
                </a14:m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someone tells us the true value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; in theory, we can compute  the quantiles of the distribution </a:t>
                </a:r>
                <a:r>
                  <a:rPr lang="fr-CH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; let </a:t>
                </a:r>
                <a:endParaRPr lang="fr-CH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=2.5%</m:t>
                    </m:r>
                  </m:oMath>
                </a14:m>
                <a:r>
                  <a:rPr lang="en-US" dirty="0"/>
                  <a:t> quantile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97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.5%</m:t>
                    </m:r>
                  </m:oMath>
                </a14:m>
                <a:r>
                  <a:rPr lang="en-US" dirty="0"/>
                  <a:t> quantile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fr-CH" dirty="0"/>
                </a:br>
                <a:r>
                  <a:rPr lang="" dirty="0"/>
                  <a:t>W</a:t>
                </a:r>
                <a:r>
                  <a:rPr lang="fr-CH" dirty="0"/>
                  <a:t>e have</a:t>
                </a:r>
                <a:br>
                  <a:rPr lang="fr-CH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fr-CH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i="1" dirty="0">
                          <a:latin typeface="Cambria Math" panose="02040503050406030204" pitchFamily="18" charset="0"/>
                        </a:rPr>
                        <m:t>0.95</m:t>
                      </m:r>
                    </m:oMath>
                  </m:oMathPara>
                </a14:m>
                <a:br>
                  <a:rPr lang="fr-CH" dirty="0"/>
                </a:br>
                <a:endParaRPr lang="en-US" dirty="0"/>
              </a:p>
              <a:p>
                <a:r>
                  <a:rPr lang="en-US" dirty="0"/>
                  <a:t>We have computed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; we take as approximate confidence interval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 r="-122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the Two</a:t>
            </a:r>
          </a:p>
        </p:txBody>
      </p:sp>
      <p:sp>
        <p:nvSpPr>
          <p:cNvPr id="614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E1260A6-7390-45F0-839A-7A941147F254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71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2373" y="755471"/>
            <a:ext cx="7553325" cy="5889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173" name="Text Box 6"/>
          <p:cNvSpPr txBox="1">
            <a:spLocks noChangeArrowheads="1"/>
          </p:cNvSpPr>
          <p:nvPr/>
        </p:nvSpPr>
        <p:spPr bwMode="auto">
          <a:xfrm>
            <a:off x="5344816" y="1882715"/>
            <a:ext cx="2453236" cy="40011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LS fit in natural scale</a:t>
            </a:r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auto">
          <a:xfrm>
            <a:off x="7721476" y="4263905"/>
            <a:ext cx="1994329" cy="40011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</a:rPr>
              <a:t>LS fit in log scale</a:t>
            </a:r>
          </a:p>
        </p:txBody>
      </p:sp>
    </p:spTree>
    <p:extLst>
      <p:ext uri="{BB962C8B-B14F-4D97-AF65-F5344CB8AC3E}">
        <p14:creationId xmlns:p14="http://schemas.microsoft.com/office/powerpoint/2010/main" val="263954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Parametric Bootstrap Computation of CI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fr-CH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quantile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97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quantile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fr-CH" dirty="0" err="1"/>
                  <a:t>We</a:t>
                </a:r>
                <a:r>
                  <a:rPr lang="fr-CH" dirty="0"/>
                  <a:t> </a:t>
                </a:r>
                <a:r>
                  <a:rPr lang="en-US" dirty="0"/>
                  <a:t>take as approximate confidence interval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How can we practically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/>
                  <a:t> when we know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r>
                  <a:rPr lang="en-US" dirty="0"/>
                  <a:t>By Monte-Carlo simulation:</a:t>
                </a:r>
              </a:p>
              <a:p>
                <a:r>
                  <a:rPr lang="en-US" dirty="0"/>
                  <a:t>Assume you know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 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	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from the model </a:t>
                </a:r>
                <a:br>
                  <a:rPr lang="en-US" dirty="0"/>
                </a:br>
                <a:r>
                  <a:rPr lang="en-US" dirty="0"/>
                  <a:t>	obtain 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fr-CH" dirty="0"/>
                </a:br>
                <a:r>
                  <a:rPr lang="fr-CH" dirty="0"/>
                  <a:t>end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quantile</m:t>
                      </m:r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CH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97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% </m:t>
                      </m:r>
                      <m:r>
                        <m:rPr>
                          <m:sty m:val="p"/>
                        </m:rPr>
                        <a:rPr lang="fr-CH" i="0">
                          <a:latin typeface="Cambria Math" panose="02040503050406030204" pitchFamily="18" charset="0"/>
                        </a:rPr>
                        <m:t>quantile</m:t>
                      </m:r>
                      <m:r>
                        <a:rPr lang="fr-CH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CH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br>
                  <a:rPr lang="fr-CH" dirty="0"/>
                </a:br>
                <a:r>
                  <a:rPr lang="fr-CH" dirty="0" err="1"/>
                  <a:t>e.g</a:t>
                </a:r>
                <a:r>
                  <a:rPr lang="fr-CH" dirty="0"/>
                  <a:t>. </a:t>
                </a:r>
                <a:r>
                  <a:rPr lang="fr-CH" dirty="0" err="1"/>
                  <a:t>with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999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97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Do the above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CH" i="1" dirty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) – this is called </a:t>
                </a:r>
                <a:r>
                  <a:rPr lang="en-US" i="1" dirty="0">
                    <a:solidFill>
                      <a:srgbClr val="FF0000"/>
                    </a:solidFill>
                  </a:rPr>
                  <a:t>Parametric Bootstrap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725215"/>
                <a:ext cx="8856662" cy="6016899"/>
              </a:xfrm>
              <a:blipFill>
                <a:blip r:embed="rId2"/>
                <a:stretch>
                  <a:fillRect l="-1032" t="-91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93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8116882F-28C7-4A96-8AD7-A38543BC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9652" y="1000125"/>
            <a:ext cx="367665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1073295"/>
                <a:ext cx="6384854" cy="5689600"/>
              </a:xfrm>
            </p:spPr>
            <p:txBody>
              <a:bodyPr/>
              <a:lstStyle/>
              <a:p>
                <a:r>
                  <a:rPr lang="fr-CH" dirty="0"/>
                  <a:t>We have </a:t>
                </a:r>
                <a:r>
                  <a:rPr lang="fr-CH" dirty="0" err="1"/>
                  <a:t>obtained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0055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999</m:t>
                    </m:r>
                  </m:oMath>
                </a14:m>
                <a:r>
                  <a:rPr lang="en-US" dirty="0"/>
                  <a:t> we draw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residuals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Laplace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0055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and simulate </a:t>
                </a:r>
                <a14:m>
                  <m:oMath xmlns:m="http://schemas.openxmlformats.org/officeDocument/2006/math">
                    <m:r>
                      <a:rPr lang="en-CH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artificial data </a:t>
                </a:r>
                <a:br>
                  <a:rPr lang="en-US" dirty="0"/>
                </a:br>
                <a:r>
                  <a:rPr lang="en-US" dirty="0"/>
                  <a:t>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from the </a:t>
                </a:r>
                <a:br>
                  <a:rPr lang="en-US" dirty="0"/>
                </a:br>
                <a:r>
                  <a:rPr lang="en-US" dirty="0"/>
                  <a:t>fitted model</a:t>
                </a:r>
              </a:p>
              <a:p>
                <a:r>
                  <a:rPr lang="en-US" dirty="0"/>
                  <a:t>For each replay experiment we estimate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obtain 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999</m:t>
                    </m:r>
                  </m:oMath>
                </a14:m>
                <a:r>
                  <a:rPr lang="fr-CH" b="0" dirty="0"/>
                  <a:t> </a:t>
                </a:r>
                <a:r>
                  <a:rPr lang="fr-CH" b="0" dirty="0" err="1"/>
                  <a:t>estimates</a:t>
                </a:r>
                <a:r>
                  <a:rPr lang="fr-CH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p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p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p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fr-CH" i="1" dirty="0">
                  <a:latin typeface="Cambria Math" panose="02040503050406030204" pitchFamily="18" charset="0"/>
                </a:endParaRPr>
              </a:p>
              <a:p>
                <a:r>
                  <a:rPr lang="fr-CH" dirty="0"/>
                  <a:t>A confidence </a:t>
                </a:r>
                <a:r>
                  <a:rPr lang="fr-CH" dirty="0" err="1"/>
                  <a:t>interval</a:t>
                </a:r>
                <a:r>
                  <a:rPr lang="fr-CH" dirty="0"/>
                  <a:t> for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975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1073295"/>
                <a:ext cx="6384854" cy="5689600"/>
              </a:xfrm>
              <a:blipFill>
                <a:blip r:embed="rId3"/>
                <a:stretch>
                  <a:fillRect l="-1431" t="-5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E3E7906-83B4-4311-95E3-F54E1EDA28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1259710"/>
                  </p:ext>
                </p:extLst>
              </p:nvPr>
            </p:nvGraphicFramePr>
            <p:xfrm>
              <a:off x="7031239" y="3918095"/>
              <a:ext cx="268224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12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309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1.4</m:t>
                              </m:r>
                              <m:r>
                                <m:rPr>
                                  <m:nor/>
                                </m:rP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9</m:t>
                              </m:r>
                              <m:r>
                                <a:rPr lang="fr-CH" sz="16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m:rPr>
                                  <m:nor/>
                                </m:rPr>
                                <a:rPr lang="en-US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0.60</m:t>
                              </m:r>
                            </m:oMath>
                          </a14:m>
                          <a:r>
                            <a:rPr lang="en-US" sz="1600" b="0" i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475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079</m:t>
                                </m:r>
                                <m:r>
                                  <a:rPr lang="fr-CH" sz="16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0143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475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2</m:t>
                                </m:r>
                                <m:r>
                                  <a:rPr lang="fr-CH" sz="16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47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06</m:t>
                              </m:r>
                              <m:r>
                                <m:rPr>
                                  <m:nor/>
                                </m:rP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H" sz="16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m:rPr>
                                  <m:nor/>
                                </m:rPr>
                                <a:rPr lang="en-US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0368</m:t>
                              </m:r>
                            </m:oMath>
                          </a14:m>
                          <a:endParaRPr lang="en-US" sz="1600" b="0" i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E3E7906-83B4-4311-95E3-F54E1EDA28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1259710"/>
                  </p:ext>
                </p:extLst>
              </p:nvPr>
            </p:nvGraphicFramePr>
            <p:xfrm>
              <a:off x="7031239" y="3918095"/>
              <a:ext cx="268224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12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309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000" t="-8333" r="-286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000" t="-106557" r="-286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000" t="-210000" r="-286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6000" t="-310000" r="-286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606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with Resample From 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simulating the noise from the model -- by drawing from Laplace(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 -- assume we 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noise samples from the residuals </a:t>
                </a:r>
                <a:r>
                  <a:rPr lang="en-US" i="1" dirty="0"/>
                  <a:t>with replacement.</a:t>
                </a:r>
              </a:p>
              <a:p>
                <a:r>
                  <a:rPr lang="en-US" dirty="0"/>
                  <a:t>This method is called </a:t>
                </a:r>
                <a:r>
                  <a:rPr lang="en-US" i="1" dirty="0">
                    <a:solidFill>
                      <a:srgbClr val="FF0000"/>
                    </a:solidFill>
                  </a:rPr>
                  <a:t>Bootstrap with Resampling from Residuals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7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4E81603-DA06-4DB6-8F90-A7AD9879A12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28046F-D820-439C-AB26-020114DA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" y="428603"/>
            <a:ext cx="12077788" cy="6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96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51" y="334896"/>
            <a:ext cx="3676207" cy="2725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988001"/>
                  </p:ext>
                </p:extLst>
              </p:nvPr>
            </p:nvGraphicFramePr>
            <p:xfrm>
              <a:off x="2908662" y="3948249"/>
              <a:ext cx="268224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12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309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1.4</m:t>
                              </m:r>
                              <m:r>
                                <m:rPr>
                                  <m:nor/>
                                </m:rP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9</m:t>
                              </m:r>
                              <m:r>
                                <a:rPr lang="fr-CH" sz="16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m:rPr>
                                  <m:nor/>
                                </m:rPr>
                                <a:rPr lang="en-US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0.60</m:t>
                              </m:r>
                            </m:oMath>
                          </a14:m>
                          <a:r>
                            <a:rPr lang="en-US" sz="1600" b="0" i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475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0.079</m:t>
                                </m:r>
                                <m:r>
                                  <a:rPr lang="fr-CH" sz="16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0143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4759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2</m:t>
                                </m:r>
                                <m:r>
                                  <a:rPr lang="fr-CH" sz="16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fr-CH" sz="1600" b="0" i="0" dirty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47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−0.06</m:t>
                              </m:r>
                              <m:r>
                                <m:rPr>
                                  <m:nor/>
                                </m:rP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H" sz="16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m:rPr>
                                  <m:nor/>
                                </m:rPr>
                                <a:rPr lang="en-US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fr-CH" sz="1600" b="0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rPr>
                                <m:t>0368</m:t>
                              </m:r>
                            </m:oMath>
                          </a14:m>
                          <a:endParaRPr lang="en-US" sz="1600" b="0" i="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988001"/>
                  </p:ext>
                </p:extLst>
              </p:nvPr>
            </p:nvGraphicFramePr>
            <p:xfrm>
              <a:off x="2908662" y="3948249"/>
              <a:ext cx="268224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12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309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000" t="-8333" r="-286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b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000" t="-106557" r="-286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000" t="-210000" r="-286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+mj-lt"/>
                            </a:rPr>
                            <a:t>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000" t="-310000" r="-286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54084" y="679269"/>
                <a:ext cx="913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=69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84" y="679269"/>
                <a:ext cx="91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26754" y="3948249"/>
            <a:ext cx="23907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699657" y="3222172"/>
            <a:ext cx="315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CI with Parametric Bootstrap,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999 replays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8451" y="3222172"/>
            <a:ext cx="349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CI with Bootstrap, Resampling from Residuals, 999 replays</a:t>
            </a:r>
          </a:p>
        </p:txBody>
      </p:sp>
    </p:spTree>
    <p:extLst>
      <p:ext uri="{BB962C8B-B14F-4D97-AF65-F5344CB8AC3E}">
        <p14:creationId xmlns:p14="http://schemas.microsoft.com/office/powerpoint/2010/main" val="1788121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 of the Bootstrap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idea of the bootstrap is to use the data itself as estimate of the unknown distribution of the data</a:t>
                </a:r>
              </a:p>
              <a:p>
                <a:endParaRPr lang="en-US" dirty="0"/>
              </a:p>
              <a:p>
                <a:r>
                  <a:rPr lang="en-US" dirty="0"/>
                  <a:t>Can be used to obtain confidence or predictions intervals in a very simple way --- tends to underestimate</a:t>
                </a:r>
              </a:p>
              <a:p>
                <a:endParaRPr lang="en-US" dirty="0"/>
              </a:p>
              <a:p>
                <a:r>
                  <a:rPr lang="en-US" dirty="0"/>
                  <a:t>Example: CI for the mean of a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iid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and the problem is to estimate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with the bootstrap we replace the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by the empirical distribution of the data itself, i.e. the distribution that puts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dirty="0"/>
                  <a:t> at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57" r="-275" b="-42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67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Which algorithm is a correct implementation of the bootstrap for a 95% CI of the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CH" sz="28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sz="2800" dirty="0"/>
                  <a:t>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t="-8725" b="-21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9" y="1052513"/>
            <a:ext cx="2973115" cy="5689600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/>
              <a:t>A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Both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 bwMode="auto">
              <a:xfrm>
                <a:off x="4779990" y="1222483"/>
                <a:ext cx="2990114" cy="38420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dirty="0">
                    <a:latin typeface="+mj-lt"/>
                  </a:rPr>
                  <a:t>Algorithm A</a:t>
                </a:r>
              </a:p>
              <a:p>
                <a:pPr algn="l"/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=1: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999</m:t>
                    </m:r>
                  </m:oMath>
                </a14:m>
                <a:endParaRPr lang="fr-CH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  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=1: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br>
                  <a:rPr lang="fr-CH" sz="2000" dirty="0">
                    <a:latin typeface="+mj-lt"/>
                  </a:rPr>
                </a:br>
                <a:r>
                  <a:rPr lang="fr-CH" sz="2000" dirty="0">
                    <a:latin typeface="+mj-lt"/>
                  </a:rPr>
                  <a:t>      </a:t>
                </a:r>
                <a:r>
                  <a:rPr lang="fr-CH" sz="2000" dirty="0" err="1">
                    <a:latin typeface="+mj-lt"/>
                  </a:rPr>
                  <a:t>draw</a:t>
                </a:r>
                <a:r>
                  <a:rPr lang="fr-CH" sz="2000" dirty="0">
                    <a:latin typeface="+mj-lt"/>
                  </a:rPr>
                  <a:t> one </a:t>
                </a:r>
                <a:r>
                  <a:rPr lang="fr-CH" sz="2000" dirty="0" err="1">
                    <a:latin typeface="+mj-lt"/>
                  </a:rPr>
                  <a:t>integer</a:t>
                </a:r>
                <a:br>
                  <a:rPr lang="fr-CH" sz="2000" dirty="0">
                    <a:latin typeface="+mj-lt"/>
                  </a:rPr>
                </a:br>
                <a:r>
                  <a:rPr lang="fr-CH" sz="2000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fr-CH" sz="20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fr-CH" sz="2000" dirty="0">
                        <a:latin typeface="Cambria Math" panose="02040503050406030204" pitchFamily="18" charset="0"/>
                      </a:rPr>
                      <m:t>unif</m:t>
                    </m:r>
                    <m:r>
                      <a:rPr lang="fr-CH" sz="2000" dirty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      </a:t>
                </a:r>
                <a14:m>
                  <m:oMath xmlns:m="http://schemas.openxmlformats.org/officeDocument/2006/math">
                    <m:r>
                      <a:rPr lang="fr-CH" sz="20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H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CH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fr-CH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   end</a:t>
                </a:r>
              </a:p>
              <a:p>
                <a:pPr algn="l"/>
                <a:r>
                  <a:rPr lang="en-US" sz="2000" dirty="0">
                    <a:latin typeface="+mj-lt"/>
                  </a:rPr>
                  <a:t>end</a:t>
                </a:r>
                <a:br>
                  <a:rPr lang="en-US" sz="2000" dirty="0">
                    <a:latin typeface="+mj-lt"/>
                  </a:rPr>
                </a:br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=1:999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sz="2000" b="0" i="0" dirty="0" smtClean="0"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CH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end</a:t>
                </a:r>
              </a:p>
              <a:p>
                <a:pPr algn="l"/>
                <a:r>
                  <a:rPr lang="en-US" sz="2000" dirty="0">
                    <a:latin typeface="+mj-lt"/>
                  </a:rPr>
                  <a:t>CI =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d>
                      </m:sub>
                    </m:sSub>
                    <m:r>
                      <a:rPr lang="fr-CH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(975)</m:t>
                        </m:r>
                      </m:sub>
                    </m:sSub>
                    <m:r>
                      <a:rPr lang="fr-CH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9990" y="1222483"/>
                <a:ext cx="2990114" cy="3842014"/>
              </a:xfrm>
              <a:prstGeom prst="rect">
                <a:avLst/>
              </a:prstGeom>
              <a:blipFill>
                <a:blip r:embed="rId7"/>
                <a:stretch>
                  <a:fillRect l="-1826" t="-791" b="-1108"/>
                </a:stretch>
              </a:blip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7873590" y="1222483"/>
                <a:ext cx="3307187" cy="35503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 dirty="0">
                    <a:latin typeface="+mj-lt"/>
                  </a:rPr>
                  <a:t>Algorithm B</a:t>
                </a:r>
              </a:p>
              <a:p>
                <a:pPr algn="l"/>
                <a:r>
                  <a:rPr lang="en-US" sz="2000" baseline="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baseline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H" sz="2000" b="0" i="1" baseline="0" smtClean="0">
                        <a:latin typeface="Cambria Math" panose="02040503050406030204" pitchFamily="18" charset="0"/>
                      </a:rPr>
                      <m:t>=1:</m:t>
                    </m:r>
                    <m:r>
                      <a:rPr lang="en-US" sz="2000" b="0" i="1" baseline="0" smtClean="0">
                        <a:latin typeface="Cambria Math" panose="02040503050406030204" pitchFamily="18" charset="0"/>
                      </a:rPr>
                      <m:t>999</m:t>
                    </m:r>
                  </m:oMath>
                </a14:m>
                <a:endParaRPr lang="fr-CH" sz="2000" b="0" baseline="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   draw a random permutation</a:t>
                </a:r>
                <a:br>
                  <a:rPr lang="en-US" sz="2000" dirty="0">
                    <a:latin typeface="+mj-lt"/>
                  </a:rPr>
                </a:br>
                <a:r>
                  <a:rPr lang="en-US" sz="2000" dirty="0">
                    <a:latin typeface="+mj-lt"/>
                  </a:rPr>
                  <a:t>	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latin typeface="+mj-lt"/>
                  </a:rPr>
                  <a:t> of </a:t>
                </a:r>
                <a14:m>
                  <m:oMath xmlns:m="http://schemas.openxmlformats.org/officeDocument/2006/math">
                    <m:r>
                      <a:rPr lang="fr-CH" sz="2000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      </a:t>
                </a:r>
                <a14:m>
                  <m:oMath xmlns:m="http://schemas.openxmlformats.org/officeDocument/2006/math"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H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fr-CH" sz="2000" b="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   end</a:t>
                </a:r>
              </a:p>
              <a:p>
                <a:pPr algn="l"/>
                <a:r>
                  <a:rPr lang="en-US" sz="2000" dirty="0">
                    <a:latin typeface="+mj-lt"/>
                  </a:rPr>
                  <a:t>end</a:t>
                </a:r>
                <a:br>
                  <a:rPr lang="en-US" sz="2000" dirty="0">
                    <a:latin typeface="+mj-lt"/>
                  </a:rPr>
                </a:br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=1:999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sz="2000" b="0" i="0" dirty="0" smtClean="0">
                        <a:latin typeface="Cambria Math" panose="02040503050406030204" pitchFamily="18" charset="0"/>
                      </a:rPr>
                      <m:t>mean</m:t>
                    </m:r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CH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CH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end</a:t>
                </a:r>
              </a:p>
              <a:p>
                <a:pPr algn="l"/>
                <a:r>
                  <a:rPr lang="en-US" sz="2000" dirty="0">
                    <a:latin typeface="+mj-lt"/>
                  </a:rPr>
                  <a:t>CI =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d>
                      </m:sub>
                    </m:sSub>
                    <m:r>
                      <a:rPr lang="fr-CH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(975)</m:t>
                        </m:r>
                      </m:sub>
                    </m:sSub>
                    <m:r>
                      <a:rPr lang="fr-CH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73590" y="1222483"/>
                <a:ext cx="3307187" cy="3550396"/>
              </a:xfrm>
              <a:prstGeom prst="rect">
                <a:avLst/>
              </a:prstGeom>
              <a:blipFill>
                <a:blip r:embed="rId8"/>
                <a:stretch>
                  <a:fillRect l="-1838" t="-856" r="-1103" b="-1370"/>
                </a:stretch>
              </a:blip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7813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Answer A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boostrap</a:t>
                </a:r>
                <a:r>
                  <a:rPr lang="en-US" dirty="0"/>
                  <a:t> replaces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iid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iid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is the empirical distribution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One replay experiment simulates the data from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, i.e. draws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samples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Q: How does one draw one sample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dirty="0"/>
                  <a:t> ? </a:t>
                </a:r>
                <a:br>
                  <a:rPr lang="en-US" dirty="0"/>
                </a:br>
                <a:r>
                  <a:rPr lang="en-US" dirty="0"/>
                  <a:t>A: Draw an index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uniformly at random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 A does this, algorithm B does not  (not </a:t>
                </a:r>
                <a:r>
                  <a:rPr lang="en-US" dirty="0" err="1"/>
                  <a:t>iid</a:t>
                </a:r>
                <a:r>
                  <a:rPr lang="en-US" dirty="0"/>
                  <a:t>).  Note that we need to resample with replacement.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192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Compiler Options, CI for mean</a:t>
            </a:r>
          </a:p>
        </p:txBody>
      </p:sp>
      <p:sp>
        <p:nvSpPr>
          <p:cNvPr id="29698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5B47D69F-6F61-4AAE-88CD-4A33F65C18AE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5525" y="3313114"/>
            <a:ext cx="3975100" cy="3544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9703" name="Picture 5"/>
          <p:cNvPicPr>
            <a:picLocks noChangeAspect="1" noChangeArrowheads="1"/>
          </p:cNvPicPr>
          <p:nvPr/>
        </p:nvPicPr>
        <p:blipFill>
          <a:blip r:embed="rId5" cstate="print"/>
          <a:srcRect l="2249" r="2513"/>
          <a:stretch>
            <a:fillRect/>
          </a:stretch>
        </p:blipFill>
        <p:spPr bwMode="auto">
          <a:xfrm>
            <a:off x="1524000" y="790575"/>
            <a:ext cx="9144000" cy="2762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2946400" y="2857500"/>
            <a:ext cx="3657600" cy="15367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fr-CH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5549900" y="2425700"/>
            <a:ext cx="3606800" cy="31750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fr-CH"/>
          </a:p>
        </p:txBody>
      </p:sp>
      <p:sp>
        <p:nvSpPr>
          <p:cNvPr id="3" name="TextBox 2"/>
          <p:cNvSpPr txBox="1"/>
          <p:nvPr/>
        </p:nvSpPr>
        <p:spPr>
          <a:xfrm>
            <a:off x="4775201" y="3932535"/>
            <a:ext cx="180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Assuming data is normal (</a:t>
            </a:r>
            <a:r>
              <a:rPr lang="en-US" dirty="0" err="1">
                <a:latin typeface="+mn-lt"/>
              </a:rPr>
              <a:t>Thm</a:t>
            </a:r>
            <a:r>
              <a:rPr lang="en-US" dirty="0">
                <a:latin typeface="+mn-lt"/>
              </a:rPr>
              <a:t> 2.3)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71984" y="4971078"/>
                <a:ext cx="20977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Assuming 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is large and variance is finite</a:t>
                </a:r>
                <a:br>
                  <a:rPr lang="en-US" dirty="0">
                    <a:solidFill>
                      <a:srgbClr val="FF0000"/>
                    </a:solidFill>
                    <a:latin typeface="+mn-lt"/>
                  </a:rPr>
                </a:b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  <a:latin typeface="+mn-lt"/>
                  </a:rPr>
                  <a:t>Thm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2.2)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984" y="4971078"/>
                <a:ext cx="2097786" cy="1200329"/>
              </a:xfrm>
              <a:prstGeom prst="rect">
                <a:avLst/>
              </a:prstGeom>
              <a:blipFill>
                <a:blip r:embed="rId6"/>
                <a:stretch>
                  <a:fillRect t="-10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804326" y="3823772"/>
            <a:ext cx="115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>
                <a:solidFill>
                  <a:srgbClr val="0070C0"/>
                </a:solidFill>
                <a:latin typeface="+mn-lt"/>
              </a:rPr>
              <a:t>Bootstrap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6355541" y="4169619"/>
            <a:ext cx="454562" cy="11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0"/>
          </p:cNvCxnSpPr>
          <p:nvPr/>
        </p:nvCxnSpPr>
        <p:spPr bwMode="auto">
          <a:xfrm flipH="1" flipV="1">
            <a:off x="7234571" y="4440239"/>
            <a:ext cx="286307" cy="530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stCxn id="13" idx="1"/>
          </p:cNvCxnSpPr>
          <p:nvPr/>
        </p:nvCxnSpPr>
        <p:spPr bwMode="auto">
          <a:xfrm flipH="1">
            <a:off x="7639866" y="4008438"/>
            <a:ext cx="164461" cy="21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79369978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0B2FF0-B139-4866-89BB-5AD51C69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FD716D5-B6D0-4074-8C56-57CC0634E0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The statistical method for fitting a model requires modeling the noise.</a:t>
                </a:r>
              </a:p>
              <a:p>
                <a:r>
                  <a:rPr lang="en-CA" dirty="0"/>
                  <a:t>Verifying the residuals increases the confidence in the model.</a:t>
                </a:r>
              </a:p>
              <a:p>
                <a:r>
                  <a:rPr lang="en-CA" dirty="0"/>
                  <a:t>Least square fit corresponds to gaussian noise,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fr-CH" dirty="0"/>
                  <a:t> fit corresponds to Laplace noise (</a:t>
                </a:r>
                <a:r>
                  <a:rPr lang="fr-CH" dirty="0" err="1"/>
                  <a:t>heavier</a:t>
                </a:r>
                <a:r>
                  <a:rPr lang="fr-CH" dirty="0"/>
                  <a:t> </a:t>
                </a:r>
                <a:r>
                  <a:rPr lang="fr-CH" dirty="0" err="1"/>
                  <a:t>tail</a:t>
                </a:r>
                <a:r>
                  <a:rPr lang="fr-CH" dirty="0"/>
                  <a:t>).</a:t>
                </a:r>
              </a:p>
              <a:p>
                <a:r>
                  <a:rPr lang="en-CA" dirty="0"/>
                  <a:t>Least square methods are very efficient but are less robust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methods</a:t>
                </a:r>
                <a:r>
                  <a:rPr lang="fr-CH" dirty="0"/>
                  <a:t>.</a:t>
                </a:r>
              </a:p>
              <a:p>
                <a:r>
                  <a:rPr lang="en-CA" dirty="0"/>
                  <a:t>The </a:t>
                </a:r>
                <a:r>
                  <a:rPr lang="en-CA" dirty="0" err="1"/>
                  <a:t>boostrap</a:t>
                </a:r>
                <a:r>
                  <a:rPr lang="en-CA" dirty="0"/>
                  <a:t> is a proxy for computing approximate confidence intervals.</a:t>
                </a:r>
                <a:endParaRPr lang="fr-CH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FD716D5-B6D0-4074-8C56-57CC0634E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218A2-9988-4A86-8882-29DE70DE22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3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scale should I use ?</a:t>
            </a:r>
          </a:p>
        </p:txBody>
      </p:sp>
      <p:sp>
        <p:nvSpPr>
          <p:cNvPr id="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3565" y="1345473"/>
            <a:ext cx="5338778" cy="5417421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 natural scale because it is </a:t>
            </a:r>
            <a:br>
              <a:rPr lang="en-US" dirty="0"/>
            </a:br>
            <a:r>
              <a:rPr lang="en-US" dirty="0"/>
              <a:t>the simplest (principle of</a:t>
            </a:r>
            <a:br>
              <a:rPr lang="en-US" dirty="0"/>
            </a:br>
            <a:r>
              <a:rPr lang="en-US" dirty="0"/>
              <a:t>parsimony)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 log scale because it is better</a:t>
            </a:r>
            <a:br>
              <a:rPr lang="en-US" dirty="0"/>
            </a:br>
            <a:r>
              <a:rPr lang="en-US" dirty="0"/>
              <a:t>adapted to exponential growth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078" y="60388"/>
            <a:ext cx="4328387" cy="324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19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possible to answer this question simply by looking at the scale. </a:t>
            </a:r>
          </a:p>
          <a:p>
            <a:br>
              <a:rPr lang="en-US" dirty="0"/>
            </a:br>
            <a:r>
              <a:rPr lang="en-US" dirty="0"/>
              <a:t>We need to understand </a:t>
            </a:r>
            <a:r>
              <a:rPr lang="en-US" i="1" dirty="0"/>
              <a:t>what </a:t>
            </a:r>
            <a:r>
              <a:rPr lang="en-US" dirty="0"/>
              <a:t> model fitting really is.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7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fitting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some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and a parametric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assume that 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noise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model fitting problem is to estimate the unknown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example:  the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/>
                <a:r>
                  <a:rPr lang="en-US" dirty="0"/>
                  <a:t>				or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With this approach, the two models are equivalent; the parameter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239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EXPANDSHOWBAR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TASKPANEKEY" val="76910c7b-ac61-4687-8d99-4e479acb8bde"/>
  <p:tag name="WASPOLLED" val="BABF37F13206479ABAAAA87156CF3E8E"/>
  <p:tag name="TPVERSION" val="5"/>
  <p:tag name="TPFULLVERSION" val="5.3.1.3337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D3DC5B7E2C754E55865DC49B2EE9D80D&lt;/guid&gt;&#10;        &lt;description /&gt;&#10;        &lt;date&gt;3/12/2015 10:14:48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1CCD740184C472DA3A9BC6C9A74F0F8&lt;/guid&gt;&#10;            &lt;repollguid&gt;FFAD660EC0BD49848DA7C830EE26727A&lt;/repollguid&gt;&#10;            &lt;sourceid&gt;B48DB5E482B54CD9B90ABB5A2AB90202&lt;/sourceid&gt;&#10;            &lt;questiontext&gt;The PDF of Laplace noise is …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82261B945A446B18E0E54D5561FDEA8&lt;/guid&gt;&#10;                    &lt;answertext&gt;$$  $$  =  $$ 2    $$ $$$$  + $$ 2    $$ −$$$$ &lt;/answertext&gt;&#10;                    &lt;valuetype&gt;0&lt;/valuetype&gt;&#10;                &lt;/answer&gt;&#10;                &lt;answer&gt;&#10;                    &lt;guid&gt;6CE45C31D86A448BAFEF42A84C2693F7&lt;/guid&gt;&#10;                    &lt;answertext&gt;$$ $$ = $$ 2  $$ −$$|$$| &lt;/answertext&gt;&#10;                    &lt;valuetype&gt;0&lt;/valuetype&gt;&#10;                &lt;/answer&gt;&#10;                &lt;answer&gt;&#10;                    &lt;guid&gt;28DEBB9730114D0382D5B1A0169496FB&lt;/guid&gt;&#10;                    &lt;answertext&gt;$$ $$ = $$ 2  $$ −$$|$$| + $$ 2  $$ −$$$$ &lt;/answertext&gt;&#10;                    &lt;valuetype&gt;0&lt;/valuetype&gt;&#10;                &lt;/answer&gt;&#10;                &lt;answer&gt;&#10;                    &lt;guid&gt;2E3EC3735F6A4C8A8BD29F2D71785079&lt;/guid&gt;&#10;                    &lt;answertext&gt;$$ $$ = $$ 2  $$ −$$|$$| + $$ 2  $$ $$|$$| &lt;/answertext&gt;&#10;                    &lt;valuetype&gt;0&lt;/valuetype&gt;&#10;                &lt;/answer&gt;&#10;                &lt;answer&gt;&#10;                    &lt;guid&gt;F25CD3D702F84C8593F8D1B08B154172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The PDF of Laplace noise is …[;crlf;]20[;]21[;]20[;]False[;]0[;][;crlf;]2,1[;]2[;]0,888819441731559[;]0,79[;crlf;]4[;]0[;]$$  $$  =  $$ 2    $$ $$$$  + $$ 2    $$ −$$$$ 1[;]$$  $$  =  $$ 2    $$ $$$$  + $$ 2    $$ −$$$$ [;][;crlf;]13[;]0[;]$$ $$ = $$ 2  $$ −$$|$$| 2[;]$$ $$ = $$ 2  $$ −$$|$$| [;][;crlf;]0[;]0[;]$$ $$ = $$ 2  $$ −$$|$$| + $$ 2  $$ −$$$$ 3[;]$$ $$ = $$ 2  $$ −$$|$$| + $$ 2  $$ −$$$$ [;][;crlf;]3[;]0[;]$$ $$ = $$ 2  $$ −$$|$$| + $$ 2  $$ $$|$$| 4[;]$$ $$ = $$ 2  $$ −$$|$$| + $$ 2  $$ $$|$$| [;][;crlf;]0[;]0[;]I don’t know5[;]I don’t know[;]"/>
  <p:tag name="HASRESULTS" val="True"/>
  <p:tag name="LIVECHARTING" val="False"/>
  <p:tag name="AUTOOPENPOLL" val="True"/>
  <p:tag name="AUTOFORMATCHART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EA9D74BEC50145B3B14F606423675A08&lt;/guid&gt;&#10;        &lt;description /&gt;&#10;        &lt;date&gt;3/12/2015 10:45:03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960522255B443C2A74622F81F6FEEA3&lt;/guid&gt;&#10;            &lt;repollguid&gt;FE999D003195438C898A8E5A5F9EE80E&lt;/repollguid&gt;&#10;            &lt;sourceid&gt;0D70177B1F0A4A699189E203F000D405&lt;/sourceid&gt;&#10;            &lt;questiontext&gt;What is the LS fit of $$ in  $$ $$ =$$+$$$$$$$$$$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02AD09589BEE4A93B34B49F6C58CBC2E&lt;/guid&gt;&#10;                    &lt;answertext&gt;$$=  median of  $$ $$ &lt;/answertext&gt;&#10;                    &lt;valuetype&gt;0&lt;/valuetype&gt;&#10;                &lt;/answer&gt;&#10;                &lt;answer&gt;&#10;                    &lt;guid&gt;D7E45C44432547688F631AEDEA15601D&lt;/guid&gt;&#10;                    &lt;answertext&gt;$$= $$   where $$ = mean of   $$ $$  &lt;/answertext&gt;&#10;                    &lt;valuetype&gt;0&lt;/valuetype&gt;&#10;                &lt;/answer&gt;&#10;                &lt;answer&gt;&#10;                    &lt;guid&gt;713A3B2357804A719F38829D08A14065&lt;/guid&gt;&#10;                    &lt;answertext&gt;$$= $$ +   $$  2  $$  where   $$  2 = 1 $$  $$ $$    $$ $$ − $$    2  &lt;/answertext&gt;&#10;                    &lt;valuetype&gt;0&lt;/valuetype&gt;&#10;                &lt;/answer&gt;&#10;                &lt;answer&gt;&#10;                    &lt;guid&gt;117DE19440444398A860FD9021213341&lt;/guid&gt;&#10;                    &lt;answertext&gt;$$= $$ +   $$  2  $$  where   $$  2 = 1 $$−1  $$ $$    $$ $$ − $$    2  &lt;/answertext&gt;&#10;                    &lt;valuetype&gt;0&lt;/valuetype&gt;&#10;                &lt;/answer&gt;&#10;                &lt;answer&gt;&#10;                    &lt;guid&gt;DEEE71B274FB45329F3DE27FE027C53D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What is the LS fit of $$ in  $$ $$ =$$+$$$$$$$$$$ ?[;crlf;]18[;]22[;]18[;]False[;]0[;][;crlf;]2,55555555555556[;]2[;]0,831479419283098[;]0,691358024691358[;crlf;]0[;]0[;]$$=  median of  $$ $$ 1[;]$$=  median of  $$ $$ [;][;crlf;]11[;]0[;]$$= $$   where $$ = mean of   $$ $$  2[;]$$= $$   where $$ = mean of   $$ $$  [;][;crlf;]5[;]0[;]$$= $$ +   $$  2  $$  where   $$  2 = 1 $$  $$ $$    $$ $$ − $$    2  3[;]$$= $$ +   $$  2  $$  where   $$  2 = 1 $$  $$ $$    $$ $$ − $$    2  [;][;crlf;]1[;]0[;]$$= $$ +   $$  2  $$  where   $$  2 = 1 $$−1  $$ $$    $$ $$ − $$    2  4[;]$$= $$ +   $$  2  $$  where   $$  2 = 1 $$−1  $$ $$    $$ $$ − $$    2  [;][;crlf;]1[;]0[;]I don’t know5[;]I don’t know[;]"/>
  <p:tag name="HASRESULTS" val="True"/>
  <p:tag name="LIVECHARTING" val="False"/>
  <p:tag name="AUTOOPENPOLL" val="True"/>
  <p:tag name="AUTOFORMATCHART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EA9D74BEC50145B3B14F606423675A08&lt;/guid&gt;&#10;        &lt;description /&gt;&#10;        &lt;date&gt;3/12/2015 10:45:03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9AA3E1AB59AF4B9AA5A135A5ABB783EA&lt;/guid&gt;&#10;            &lt;repollguid&gt;FE999D003195438C898A8E5A5F9EE80E&lt;/repollguid&gt;&#10;            &lt;sourceid&gt;0D70177B1F0A4A699189E203F000D405&lt;/sourceid&gt;&#10;            &lt;questiontext&gt;What is the  ℓ  $$  fit of $$ in  $$ $$ =$$+$$$$$$$$$$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02AD09589BEE4A93B34B49F6C58CBC2E&lt;/guid&gt;&#10;                    &lt;answertext&gt;$$= $$   where $$ = mean of   $$ $$  &lt;/answertext&gt;&#10;                    &lt;valuetype&gt;0&lt;/valuetype&gt;&#10;                &lt;/answer&gt;&#10;                &lt;answer&gt;&#10;                    &lt;guid&gt;D7E45C44432547688F631AEDEA15601D&lt;/guid&gt;&#10;                    &lt;answertext&gt;$$=  median of  $$ $$ &lt;/answertext&gt;&#10;                    &lt;valuetype&gt;0&lt;/valuetype&gt;&#10;                &lt;/answer&gt;&#10;                &lt;answer&gt;&#10;                    &lt;guid&gt;713A3B2357804A719F38829D08A14065&lt;/guid&gt;&#10;                    &lt;answertext&gt;$$= $$ +   $$  2  $$  where   $$  2 = 1 $$  $$=1 $$    $$ $$ − $$    2  &lt;/answertext&gt;&#10;                    &lt;valuetype&gt;0&lt;/valuetype&gt;&#10;                &lt;/answer&gt;&#10;                &lt;answer&gt;&#10;                    &lt;guid&gt;117DE19440444398A860FD9021213341&lt;/guid&gt;&#10;                    &lt;answertext&gt;$$= $$ +   $$  2  $$  where   $$  2 = 1 $$−1  $$=1 $$    $$ $$ − $$    2  &lt;/answertext&gt;&#10;                    &lt;valuetype&gt;0&lt;/valuetype&gt;&#10;                &lt;/answer&gt;&#10;                &lt;answer&gt;&#10;                    &lt;guid&gt;DEEE71B274FB45329F3DE27FE027C53D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What is the  ℓ  $$  fit of $$ in  $$ $$ =$$+$$$$$$$$$$ ?[;crlf;]16[;]22[;]16[;]False[;]0[;][;crlf;]2,25[;]2[;]1,03077640640442[;]1,0625[;crlf;]3[;]0[;]$$= $$   where $$ = mean of   $$ $$  1[;]$$= $$   where $$ = mean of   $$ $$  [;][;crlf;]9[;]0[;]$$=  median of  $$ $$ 2[;]$$=  median of  $$ $$ [;][;crlf;]2[;]0[;]$$= $$ +   $$  2  $$  where   $$  2 = 1 $$  $$=1 $$    $$ $$ − $$    2  3[;]$$= $$ +   $$  2  $$  where   $$  2 = 1 $$  $$=1 $$    $$ $$ − $$    2  [;][;crlf;]1[;]0[;]$$= $$ +   $$  2  $$  where   $$  2 = 1 $$−1  $$=1 $$    $$ $$ − $$    2  4[;]$$= $$ +   $$  2  $$  where   $$  2 = 1 $$−1  $$=1 $$    $$ $$ − $$    2  [;][;crlf;]1[;]0[;]I don’t know5[;]I don’t know[;]"/>
  <p:tag name="HASRESULTS" val="True"/>
  <p:tag name="LIVECHARTING" val="False"/>
  <p:tag name="AUTOOPENPOLL" val="True"/>
  <p:tag name="AUTOFORMATCHAR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189F4EA8E20040E29E55468FC1B7B8CF&lt;/guid&gt;&#10;        &lt;description /&gt;&#10;        &lt;date&gt;3/13/2015 9:38:08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70DAF54BE022456CAD372ED944B82486&lt;/guid&gt;&#10;            &lt;repollguid&gt;CC63F2203A9F40B9A00C556FB6E15398&lt;/repollguid&gt;&#10;            &lt;sourceid&gt;1FFD0B9B57AD47C8B5A75CE9710A5761&lt;/sourceid&gt;&#10;            &lt;questiontext&gt;Which algorithm is a correct implementation of the bootstrap for a 95% CI of the mean of  $$ $$ ,…, $$ $$ 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55A51E075594636B2B035DCD9A24B6B&lt;/guid&gt;&#10;                    &lt;answertext&gt;A&lt;/answertext&gt;&#10;                    &lt;valuetype&gt;0&lt;/valuetype&gt;&#10;                &lt;/answer&gt;&#10;                &lt;answer&gt;&#10;                    &lt;guid&gt;28418D1159AC4C11A1D47B8C1D7F87BF&lt;/guid&gt;&#10;                    &lt;answertext&gt;B&lt;/answertext&gt;&#10;                    &lt;valuetype&gt;0&lt;/valuetype&gt;&#10;                &lt;/answer&gt;&#10;                &lt;answer&gt;&#10;                    &lt;guid&gt;60D4B23A1A90423DBF7C3571FD90413D&lt;/guid&gt;&#10;                    &lt;answertext&gt;Both&lt;/answertext&gt;&#10;                    &lt;valuetype&gt;0&lt;/valuetype&gt;&#10;                &lt;/answer&gt;&#10;                &lt;answer&gt;&#10;                    &lt;guid&gt;D8DE0D36EC40461A878C2F390C77469B&lt;/guid&gt;&#10;                    &lt;answertext&gt;None&lt;/answertext&gt;&#10;                    &lt;valuetype&gt;0&lt;/valuetype&gt;&#10;                &lt;/answer&gt;&#10;                &lt;answer&gt;&#10;                    &lt;guid&gt;CDA21C7A5B6F4E8580D701478BC543D1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Which algorithm is a correct implementation of the bootstrap for a 95% CI of the mean of  $$ $$ ,…, $$ $$  ?[;crlf;]20[;]22[;]20[;]False[;]0[;][;crlf;]2,25[;]2[;]1,33697419571209[;]1,7875[;crlf;]9[;]0[;]A1[;]A[;][;crlf;]2[;]0[;]B2[;]B[;][;crlf;]6[;]0[;]Both3[;]Both[;][;crlf;]1[;]0[;]None4[;]None[;][;crlf;]2[;]0[;]I don’t know5[;]I don’t know[;]"/>
  <p:tag name="HASRESULTS" val="True"/>
  <p:tag name="LIVECHARTING" val="False"/>
  <p:tag name="AUTOOPENPOLL" val="True"/>
  <p:tag name="AUTOFORMATCHART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scale should I use ?[;crlf;]20[;]20[;]20[;]False[;]0[;][;crlf;]1,9[;]2[;]0,53851648071345[;]0,29[;crlf;]4[;]0[;]The natural scale because it is the simplest (principle of parsimony)1[;]The natural scale because it is the simplest (principle of parsimony)[;][;crlf;]14[;]0[;]The log scale because it is better adapted to exponential growth2[;]The log scale because it is better adapted to exponential growth[;][;crlf;]2[;]0[;]I don’t know3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0EF8F032E3634388BEDF7500857F801C&lt;/guid&gt;&#10;        &lt;description /&gt;&#10;        &lt;date&gt;3/10/2015 4:22:5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39E62EB0D3C44B649EA5DD4BDAAF16E3&lt;/guid&gt;&#10;            &lt;repollguid&gt;3A7202E482E5409E82BD7E1F9E63235F&lt;/repollguid&gt;&#10;            &lt;sourceid&gt;AADE419ECAC04B73948E3CD292D6341E&lt;/sourceid&gt;&#10;            &lt;questiontext&gt;Which scale should I use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A504E01744314B258E1BD7BC6D329789&lt;/guid&gt;&#10;                    &lt;answertext&gt;The natural scale because it is the simplest (principle of parsimony) &lt;/answertext&gt;&#10;                    &lt;valuetype&gt;0&lt;/valuetype&gt;&#10;                &lt;/answer&gt;&#10;                &lt;answer&gt;&#10;                    &lt;guid&gt;6D0651E45171435F97C2253A0AD37965&lt;/guid&gt;&#10;                    &lt;answertext&gt;The log scale because it is better adapted to exponential growth &lt;/answertext&gt;&#10;                    &lt;valuetype&gt;0&lt;/valuetype&gt;&#10;                &lt;/answer&gt;&#10;                &lt;answer&gt;&#10;                    &lt;guid&gt;691DE711B76341CDBB5EC2B146B33611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score corresponds to which model ?[;crlf;]21[;]22[;]21[;]False[;]0[;][;crlf;]1[;]1[;]0[;]0[;crlf;]21[;]0[;]A1 B2 C31[;]A1 B2 C3[;][;crlf;]0[;]0[;]A1 B3 C22[;]A1 B3 C2[;][;crlf;]0[;]0[;]A2 B1 C33[;]A2 B1 C3[;][;crlf;]0[;]0[;]A2 B3 C14[;]A2 B3 C1[;][;crlf;]0[;]0[;]A3 B1 C25[;]A3 B1 C2[;][;crlf;]0[;]0[;]A3 B2 C16[;]A3 B2 C1[;][;crlf;]0[;]0[;]I don’t know7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3D6710035E3946BABB85F3F13047D6CA&lt;/guid&gt;&#10;        &lt;description /&gt;&#10;        &lt;date&gt;3/10/2015 4:23:2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8B530D735604250BFB530D3D6B6FA38&lt;/guid&gt;&#10;            &lt;repollguid&gt;088430A9D95B4E7E8EEB88CE082819F7&lt;/repollguid&gt;&#10;            &lt;sourceid&gt;6C62B3666A37411886D3CE01EEF2B127&lt;/sourceid&gt;&#10;            &lt;questiontext&gt;Which score corresponds to which model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ADFBFDDDBF44403E824B147FDD423C22&lt;/guid&gt;&#10;                    &lt;answertext&gt;A1 B2 C3 &lt;/answertext&gt;&#10;                    &lt;valuetype&gt;0&lt;/valuetype&gt;&#10;                &lt;/answer&gt;&#10;                &lt;answer&gt;&#10;                    &lt;guid&gt;C469BE23FCDC4CF589CDD1D0A9A64900&lt;/guid&gt;&#10;                    &lt;answertext&gt;A1 B3 C2 &lt;/answertext&gt;&#10;                    &lt;valuetype&gt;0&lt;/valuetype&gt;&#10;                &lt;/answer&gt;&#10;                &lt;answer&gt;&#10;                    &lt;guid&gt;401AA22F67D5473A9AAC63E9057A4E74&lt;/guid&gt;&#10;                    &lt;answertext&gt;A2 B1 C3 &lt;/answertext&gt;&#10;                    &lt;valuetype&gt;0&lt;/valuetype&gt;&#10;                &lt;/answer&gt;&#10;                &lt;answer&gt;&#10;                    &lt;guid&gt;54959BE414DD4E1E83F2DE91811DB5B1&lt;/guid&gt;&#10;                    &lt;answertext&gt;A2 B3 C1 &lt;/answertext&gt;&#10;                    &lt;valuetype&gt;0&lt;/valuetype&gt;&#10;                &lt;/answer&gt;&#10;                &lt;answer&gt;&#10;                    &lt;guid&gt;0F791B9A572249AF9884F22CC51CBA70&lt;/guid&gt;&#10;                    &lt;answertext&gt;A3 B1 C2 &lt;/answertext&gt;&#10;                    &lt;valuetype&gt;0&lt;/valuetype&gt;&#10;                &lt;/answer&gt;&#10;                &lt;answer&gt;&#10;                    &lt;guid&gt;1E1F29303D8645CCB69940B569E88E74&lt;/guid&gt;&#10;                    &lt;answertext&gt;A3 B2 C1 &lt;/answertext&gt;&#10;                    &lt;valuetype&gt;0&lt;/valuetype&gt;&#10;                &lt;/answer&gt;&#10;                &lt;answer&gt;&#10;                    &lt;guid&gt;753FFA0C112C4C8FAD79913407C6E5A9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An approximate 95% confidence interval for $$  is(with   $$  2 = 1 $$  $$     log  $$ $$  − log  $$  − $$   $$ $$   2   )[;crlf;]18[;]22[;]18[;]False[;]0[;][;crlf;]2,27777777777778[;]2[;]0,730719246553661[;]0,533950617283951[;crlf;]0[;]0[;] $$±1.96    $$    $$ $$    1[;] $$±1.96    $$    $$ $$    [;][;crlf;]15[;]0[;] $$ ±1.96   $$    $$  $$ $$  2[;] $$ ±1.96   $$    $$  $$ $$  [;][;crlf;]2[;]0[;] $$ ±1.96   $$  $$ $$ $$  3[;] $$ ±1.96   $$  $$ $$ $$  [;][;crlf;]0[;]0[;]None of the above4[;]None of the above[;][;crlf;]1[;]0[;]I don’t know5[;]I don’t know[;]"/>
  <p:tag name="HASRESULTS" val="True"/>
  <p:tag name="TPQUESTIONXML" val="﻿&lt;?xml version=&quot;1.0&quot; encoding=&quot;utf-8&quot;?&gt;&#10;&lt;questionlist&gt;&#10;    &lt;properties&gt;&#10;        &lt;guid&gt;07306813DF54468ABC79FACC3E5DB7F4&lt;/guid&gt;&#10;        &lt;description /&gt;&#10;        &lt;date&gt;3/10/2015 5:55:31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A2D86B66DEA74750BAACDE39CF098F1A&lt;/guid&gt;&#10;            &lt;repollguid&gt;F07AF5D554BA4FAD9B2CEEF77FAF60F7&lt;/repollguid&gt;&#10;            &lt;sourceid&gt;B82A650EADF74C30A18CACEAC3852B10&lt;/sourceid&gt;&#10;            &lt;questiontext&gt;An approximate 95% confidence interval for $$  is(with   $$  2 = 1 $$  $$     log  $$ $$  − log  $$  − $$   $$ $$   2   )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12E485DF36584F2C9862FF2269157194&lt;/guid&gt;&#10;                    &lt;answertext&gt; $$±1.96    $$    $$ $$    &lt;/answertext&gt;&#10;                    &lt;valuetype&gt;0&lt;/valuetype&gt;&#10;                &lt;/answer&gt;&#10;                &lt;answer&gt;&#10;                    &lt;guid&gt;244ACB53A63C44F5A52B6D52CBF9C181&lt;/guid&gt;&#10;                    &lt;answertext&gt; $$ ±1.96   $$    $$  $$ $$  &lt;/answertext&gt;&#10;                    &lt;valuetype&gt;0&lt;/valuetype&gt;&#10;                &lt;/answer&gt;&#10;                &lt;answer&gt;&#10;                    &lt;guid&gt;9873B3F36FF84523A3DAF84F75E23579&lt;/guid&gt;&#10;                    &lt;answertext&gt; $$ ±1.96   $$  $$ $$ $$  &lt;/answertext&gt;&#10;                    &lt;valuetype&gt;0&lt;/valuetype&gt;&#10;                &lt;/answer&gt;&#10;                &lt;answer&gt;&#10;                    &lt;guid&gt;400D5181396C466E9D17D7634DB4961D&lt;/guid&gt;&#10;                    &lt;answertext&gt;None of the above&lt;/answertext&gt;&#10;                    &lt;valuetype&gt;0&lt;/valuetype&gt;&#10;                &lt;/answer&gt;&#10;                &lt;answer&gt;&#10;                    &lt;guid&gt;EC94560288B348058D71E95C0E225F6C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hat{\beta}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3"/>
  <p:tag name="PICTUREFILESIZE" val="14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Is this a linear regression model ?[;crlf;]19[;]19[;]19[;]False[;]0[;][;crlf;]1,73684210526316[;]2[;]0,713929471907923[;]0,509695290858726[;crlf;]8[;]0[;]Yes1[;]Yes[;][;crlf;]8[;]0[;]Yes if we assume $$ is known2[;]Yes if we assume $$ is known[;][;crlf;]3[;]0[;]No, even if $$ is known3[;]No, even if $$ is known[;][;crlf;]0[;]0[;]I don’t know4[;]I don’t know[;]"/>
  <p:tag name="HASRESULTS" val="Tru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8FF08653E7E54AFC9C10F8BBAC474131&lt;/guid&gt;&#10;        &lt;description /&gt;&#10;        &lt;date&gt;3/10/2015 6:16:4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A6C95FF80D44A43883A30F0500BB4D5&lt;/guid&gt;&#10;            &lt;repollguid&gt;83AE22B2331147629CA5379F0CD4E2AE&lt;/repollguid&gt;&#10;            &lt;sourceid&gt;13AEDDEBFFA24BA7AC96B63DCBB6B0F9&lt;/sourceid&gt;&#10;            &lt;questiontext&gt;Is this a linear regression model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EFB70E1B3BF349FE9264495FAC239778&lt;/guid&gt;&#10;                    &lt;answertext&gt;Yes&lt;/answertext&gt;&#10;                    &lt;valuetype&gt;0&lt;/valuetype&gt;&#10;                &lt;/answer&gt;&#10;                &lt;answer&gt;&#10;                    &lt;guid&gt;79B78A3865D043E3953FB42C7F0DFB64&lt;/guid&gt;&#10;                    &lt;answertext&gt;Yes if we assume $$ is known&lt;/answertext&gt;&#10;                    &lt;valuetype&gt;0&lt;/valuetype&gt;&#10;                &lt;/answer&gt;&#10;                &lt;answer&gt;&#10;                    &lt;guid&gt;9199430AA57B4B018D5B3FE45188AD7D&lt;/guid&gt;&#10;                    &lt;answertext&gt;No, even if $$ is not known&lt;/answertext&gt;&#10;                    &lt;valuetype&gt;0&lt;/valuetype&gt;&#10;                &lt;/answer&gt;&#10;                &lt;answer&gt;&#10;                    &lt;guid&gt;00955F7F39D543A68D2A596F4A81FCCE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</p:tagLst>
</file>

<file path=ppt/theme/theme1.xml><?xml version="1.0" encoding="utf-8"?>
<a:theme xmlns:a="http://schemas.openxmlformats.org/drawingml/2006/main" name="tcp">
  <a:themeElements>
    <a:clrScheme name="tc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cp">
      <a:majorFont>
        <a:latin typeface="Calibri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+mj-lt"/>
          </a:defRPr>
        </a:defPPr>
      </a:lstStyle>
    </a:txDef>
  </a:objectDefaults>
  <a:extraClrSchemeLst>
    <a:extraClrScheme>
      <a:clrScheme name="tc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queuing</Template>
  <TotalTime>4547</TotalTime>
  <Words>3872</Words>
  <Application>Microsoft Office PowerPoint</Application>
  <PresentationFormat>Widescreen</PresentationFormat>
  <Paragraphs>533</Paragraphs>
  <Slides>69</Slides>
  <Notes>9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Calibri Light</vt:lpstr>
      <vt:lpstr>Cambria</vt:lpstr>
      <vt:lpstr>Cambria Math</vt:lpstr>
      <vt:lpstr>Symbol</vt:lpstr>
      <vt:lpstr>Times New Roman</vt:lpstr>
      <vt:lpstr>Wingdings</vt:lpstr>
      <vt:lpstr>tcp</vt:lpstr>
      <vt:lpstr>Model Fitting Part 1</vt:lpstr>
      <vt:lpstr>Contents</vt:lpstr>
      <vt:lpstr>Virus Infection Data</vt:lpstr>
      <vt:lpstr>Least Square Fit of Virus Infection Data</vt:lpstr>
      <vt:lpstr>Least Square Fit of Virus Infection Data In Log Scale</vt:lpstr>
      <vt:lpstr>Compare the Two</vt:lpstr>
      <vt:lpstr>Which scale should I use ?</vt:lpstr>
      <vt:lpstr>Solution</vt:lpstr>
      <vt:lpstr>What is model fitting ?</vt:lpstr>
      <vt:lpstr>The signal processing interpretation</vt:lpstr>
      <vt:lpstr>The statistical interpretation</vt:lpstr>
      <vt:lpstr>Estimating a statistical model: maximum likelihood</vt:lpstr>
      <vt:lpstr>Least Square Score = Gaussian iid Noise</vt:lpstr>
      <vt:lpstr>Proof</vt:lpstr>
      <vt:lpstr>PowerPoint Presentation</vt:lpstr>
      <vt:lpstr>The residuals can help validate a fitting method</vt:lpstr>
      <vt:lpstr>LS score functions</vt:lpstr>
      <vt:lpstr>Which score corresponds to which model ?</vt:lpstr>
      <vt:lpstr>PowerPoint Presentation</vt:lpstr>
      <vt:lpstr>Compare models 2 and 3</vt:lpstr>
      <vt:lpstr>Take-Home Message</vt:lpstr>
      <vt:lpstr>2. Least Squares </vt:lpstr>
      <vt:lpstr>Confidence Intervals</vt:lpstr>
      <vt:lpstr>Example:  model 3</vt:lpstr>
      <vt:lpstr>Example:  model 3</vt:lpstr>
      <vt:lpstr>An approximate 95% confidence interval for α  is (with σ ̂^2=1/I ∑_i▒(log⁡〖Y_i 〗-log⁡a ̂ -α ̂  t_i )^2  )</vt:lpstr>
      <vt:lpstr>PowerPoint Presentation</vt:lpstr>
      <vt:lpstr>Linear Regression</vt:lpstr>
      <vt:lpstr>PowerPoint Presentation</vt:lpstr>
      <vt:lpstr>Interpretation of Thm 3.3</vt:lpstr>
      <vt:lpstr>Example: Joe’s shop</vt:lpstr>
      <vt:lpstr>Is this a linear regression model ?</vt:lpstr>
      <vt:lpstr>PowerPoint Presentation</vt:lpstr>
      <vt:lpstr>Solution assuming ξ=70</vt:lpstr>
      <vt:lpstr>Validate the Assumptions with Residuals</vt:lpstr>
      <vt:lpstr>Non-linear case: use the likelihood function</vt:lpstr>
      <vt:lpstr>Estimation of Breakpoint ξ</vt:lpstr>
      <vt:lpstr>PowerPoint Presentation</vt:lpstr>
      <vt:lpstr>3. ℓ^1- Norm Minimization Laplace Noise</vt:lpstr>
      <vt:lpstr>The PDF of Laplace noise is …</vt:lpstr>
      <vt:lpstr>Solution</vt:lpstr>
      <vt:lpstr>PowerPoint Presentation</vt:lpstr>
      <vt:lpstr>Laplace Noise</vt:lpstr>
      <vt:lpstr>ℓ^1-Norm Minimization = Laplace Noise</vt:lpstr>
      <vt:lpstr>LS and ℓ^1score functions</vt:lpstr>
      <vt:lpstr>LS versus ℓ^1- norm minimization</vt:lpstr>
      <vt:lpstr>ℓ^1- norm minimization is more robust to « Outliers »</vt:lpstr>
      <vt:lpstr>To understand the difference between LS and ℓ^1 consider the simple example y_i=m+noise i.e. fit a cloud of data to a single value</vt:lpstr>
      <vt:lpstr>What is the LS fit of m in y_i=m+noise ?</vt:lpstr>
      <vt:lpstr>Solution</vt:lpstr>
      <vt:lpstr>PowerPoint Presentation</vt:lpstr>
      <vt:lpstr>What is the 〖ℓ 〗^1 fit of m in y_i=m+noise ?</vt:lpstr>
      <vt:lpstr>PowerPoint Presentation</vt:lpstr>
      <vt:lpstr>LS vs ℓ^1 : intuitive comparison</vt:lpstr>
      <vt:lpstr>Linear Regression with ℓ^1 norm minimization</vt:lpstr>
      <vt:lpstr>This is linear programming</vt:lpstr>
      <vt:lpstr>PowerPoint Presentation</vt:lpstr>
      <vt:lpstr>Confidence Intervals</vt:lpstr>
      <vt:lpstr>4. Bootstrap : Computation of Confidence Interval</vt:lpstr>
      <vt:lpstr>Parametric Bootstrap Computation of CI (cont’d)</vt:lpstr>
      <vt:lpstr>Example</vt:lpstr>
      <vt:lpstr>Bootstrap with Resample From Residuals</vt:lpstr>
      <vt:lpstr>PowerPoint Presentation</vt:lpstr>
      <vt:lpstr>PowerPoint Presentation</vt:lpstr>
      <vt:lpstr>Other Uses of the Bootstrap</vt:lpstr>
      <vt:lpstr>Which algorithm is a correct implementation of the bootstrap for a 95% CI of the mean of y_1,…,y_I ?</vt:lpstr>
      <vt:lpstr>Solution</vt:lpstr>
      <vt:lpstr>Example: Compiler Options, CI for mean</vt:lpstr>
      <vt:lpstr>Conclusion</vt:lpstr>
    </vt:vector>
  </TitlesOfParts>
  <Company>EPFL I&amp;C-LCA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 Intervals</dc:title>
  <dc:creator>Jean-Yves Le Boudec</dc:creator>
  <cp:lastModifiedBy>Jean-Yves Le Boudec</cp:lastModifiedBy>
  <cp:revision>564</cp:revision>
  <cp:lastPrinted>2019-03-13T13:35:33Z</cp:lastPrinted>
  <dcterms:created xsi:type="dcterms:W3CDTF">2005-02-23T18:59:41Z</dcterms:created>
  <dcterms:modified xsi:type="dcterms:W3CDTF">2021-03-23T12:12:18Z</dcterms:modified>
</cp:coreProperties>
</file>